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62"/>
  </p:notesMasterIdLst>
  <p:sldIdLst>
    <p:sldId id="850" r:id="rId2"/>
    <p:sldId id="883" r:id="rId3"/>
    <p:sldId id="1077" r:id="rId4"/>
    <p:sldId id="1078" r:id="rId5"/>
    <p:sldId id="1079" r:id="rId6"/>
    <p:sldId id="1081" r:id="rId7"/>
    <p:sldId id="1082" r:id="rId8"/>
    <p:sldId id="1083" r:id="rId9"/>
    <p:sldId id="1084" r:id="rId10"/>
    <p:sldId id="1076" r:id="rId11"/>
    <p:sldId id="1085" r:id="rId12"/>
    <p:sldId id="909" r:id="rId13"/>
    <p:sldId id="1035" r:id="rId14"/>
    <p:sldId id="983" r:id="rId15"/>
    <p:sldId id="988" r:id="rId16"/>
    <p:sldId id="1086" r:id="rId17"/>
    <p:sldId id="985" r:id="rId18"/>
    <p:sldId id="350" r:id="rId19"/>
    <p:sldId id="276" r:id="rId20"/>
    <p:sldId id="279" r:id="rId21"/>
    <p:sldId id="283" r:id="rId22"/>
    <p:sldId id="284" r:id="rId23"/>
    <p:sldId id="1087" r:id="rId24"/>
    <p:sldId id="1088" r:id="rId25"/>
    <p:sldId id="1089" r:id="rId26"/>
    <p:sldId id="339" r:id="rId27"/>
    <p:sldId id="340" r:id="rId28"/>
    <p:sldId id="341" r:id="rId29"/>
    <p:sldId id="348" r:id="rId30"/>
    <p:sldId id="349" r:id="rId31"/>
    <p:sldId id="1090" r:id="rId32"/>
    <p:sldId id="888" r:id="rId33"/>
    <p:sldId id="890" r:id="rId34"/>
    <p:sldId id="889" r:id="rId35"/>
    <p:sldId id="891" r:id="rId36"/>
    <p:sldId id="1091" r:id="rId37"/>
    <p:sldId id="1095" r:id="rId38"/>
    <p:sldId id="1092" r:id="rId39"/>
    <p:sldId id="1093" r:id="rId40"/>
    <p:sldId id="1094" r:id="rId41"/>
    <p:sldId id="1096" r:id="rId42"/>
    <p:sldId id="1097" r:id="rId43"/>
    <p:sldId id="987" r:id="rId44"/>
    <p:sldId id="895" r:id="rId45"/>
    <p:sldId id="886" r:id="rId46"/>
    <p:sldId id="984" r:id="rId47"/>
    <p:sldId id="887" r:id="rId48"/>
    <p:sldId id="893" r:id="rId49"/>
    <p:sldId id="894" r:id="rId50"/>
    <p:sldId id="999" r:id="rId51"/>
    <p:sldId id="998" r:id="rId52"/>
    <p:sldId id="1098" r:id="rId53"/>
    <p:sldId id="1099" r:id="rId54"/>
    <p:sldId id="1100" r:id="rId55"/>
    <p:sldId id="260" r:id="rId56"/>
    <p:sldId id="263" r:id="rId57"/>
    <p:sldId id="261" r:id="rId58"/>
    <p:sldId id="1101" r:id="rId59"/>
    <p:sldId id="1102" r:id="rId60"/>
    <p:sldId id="1103" r:id="rId61"/>
  </p:sldIdLst>
  <p:sldSz cx="9144000" cy="6858000" type="screen4x3"/>
  <p:notesSz cx="6797675" cy="98742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FC5"/>
    <a:srgbClr val="CC0000"/>
    <a:srgbClr val="E4CCC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088" autoAdjust="0"/>
    <p:restoredTop sz="86385" autoAdjust="0"/>
  </p:normalViewPr>
  <p:slideViewPr>
    <p:cSldViewPr>
      <p:cViewPr varScale="1">
        <p:scale>
          <a:sx n="83" d="100"/>
          <a:sy n="83" d="100"/>
        </p:scale>
        <p:origin x="102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970" y="-84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AE5A3-B83A-407E-A515-B579750B0B6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45C2854-C725-43E3-9BB6-C1983C9709FC}">
      <dgm:prSet phldrT="[Text]"/>
      <dgm:spPr/>
      <dgm:t>
        <a:bodyPr/>
        <a:lstStyle/>
        <a:p>
          <a:r>
            <a:rPr lang="ru-RU" b="1" dirty="0"/>
            <a:t>Классика</a:t>
          </a:r>
          <a:endParaRPr lang="de-DE" b="1" dirty="0"/>
        </a:p>
      </dgm:t>
    </dgm:pt>
    <dgm:pt modelId="{312C46D2-A474-46DE-9A5A-24C4C37ED6A7}" type="parTrans" cxnId="{7E00A5FA-6523-4040-A380-BA7AF426A277}">
      <dgm:prSet/>
      <dgm:spPr/>
      <dgm:t>
        <a:bodyPr/>
        <a:lstStyle/>
        <a:p>
          <a:endParaRPr lang="de-DE"/>
        </a:p>
      </dgm:t>
    </dgm:pt>
    <dgm:pt modelId="{7B57E031-D4EF-4080-A838-10468BD38B40}" type="sibTrans" cxnId="{7E00A5FA-6523-4040-A380-BA7AF426A277}">
      <dgm:prSet/>
      <dgm:spPr/>
      <dgm:t>
        <a:bodyPr/>
        <a:lstStyle/>
        <a:p>
          <a:endParaRPr lang="de-DE"/>
        </a:p>
      </dgm:t>
    </dgm:pt>
    <dgm:pt modelId="{E13CACC8-75F0-49AA-8D67-F8071EB894E7}">
      <dgm:prSet phldrT="[Text]"/>
      <dgm:spPr/>
      <dgm:t>
        <a:bodyPr/>
        <a:lstStyle/>
        <a:p>
          <a:r>
            <a:rPr lang="de-DE" b="1" dirty="0"/>
            <a:t>DeponitMix </a:t>
          </a:r>
          <a:r>
            <a:rPr lang="ru-RU" dirty="0"/>
            <a:t>для питания</a:t>
          </a:r>
          <a:endParaRPr lang="de-DE" dirty="0"/>
        </a:p>
      </dgm:t>
    </dgm:pt>
    <dgm:pt modelId="{665E3B31-99F7-4BA1-8FD2-726AD72441CD}" type="parTrans" cxnId="{6672F39A-D9F9-42F5-B73A-973D8109B2E0}">
      <dgm:prSet/>
      <dgm:spPr/>
      <dgm:t>
        <a:bodyPr/>
        <a:lstStyle/>
        <a:p>
          <a:endParaRPr lang="de-DE"/>
        </a:p>
      </dgm:t>
    </dgm:pt>
    <dgm:pt modelId="{8E858047-F590-4789-B82F-C9FC7CEFB863}" type="sibTrans" cxnId="{6672F39A-D9F9-42F5-B73A-973D8109B2E0}">
      <dgm:prSet/>
      <dgm:spPr/>
      <dgm:t>
        <a:bodyPr/>
        <a:lstStyle/>
        <a:p>
          <a:endParaRPr lang="de-DE"/>
        </a:p>
      </dgm:t>
    </dgm:pt>
    <dgm:pt modelId="{B0A314DE-4C79-4272-90B0-E081DBE2269E}">
      <dgm:prSet phldrT="[Text]"/>
      <dgm:spPr/>
      <dgm:t>
        <a:bodyPr/>
        <a:lstStyle/>
        <a:p>
          <a:r>
            <a:rPr lang="ru-RU" dirty="0"/>
            <a:t>Сверху слой гравия</a:t>
          </a:r>
          <a:endParaRPr lang="de-DE" dirty="0"/>
        </a:p>
      </dgm:t>
    </dgm:pt>
    <dgm:pt modelId="{969FE526-FA7D-4785-884B-F6325063B3B4}" type="parTrans" cxnId="{240B5DE3-A4FA-46D3-A998-ACD42F63418C}">
      <dgm:prSet/>
      <dgm:spPr/>
      <dgm:t>
        <a:bodyPr/>
        <a:lstStyle/>
        <a:p>
          <a:endParaRPr lang="de-DE"/>
        </a:p>
      </dgm:t>
    </dgm:pt>
    <dgm:pt modelId="{9D255913-CE15-440C-8AA2-C39F5DB9B54E}" type="sibTrans" cxnId="{240B5DE3-A4FA-46D3-A998-ACD42F63418C}">
      <dgm:prSet/>
      <dgm:spPr/>
      <dgm:t>
        <a:bodyPr/>
        <a:lstStyle/>
        <a:p>
          <a:endParaRPr lang="de-DE"/>
        </a:p>
      </dgm:t>
    </dgm:pt>
    <dgm:pt modelId="{C63E533D-1755-43AC-B383-087CE8E0EC0A}">
      <dgm:prSet phldrT="[Text]"/>
      <dgm:spPr/>
      <dgm:t>
        <a:bodyPr/>
        <a:lstStyle/>
        <a:p>
          <a:r>
            <a:rPr lang="ru-RU" b="1" dirty="0"/>
            <a:t>Модерн</a:t>
          </a:r>
          <a:endParaRPr lang="de-DE" b="1" dirty="0"/>
        </a:p>
      </dgm:t>
    </dgm:pt>
    <dgm:pt modelId="{545FD1BA-AA68-48E8-A0E3-44BEDAC817C0}" type="parTrans" cxnId="{A0873234-A21B-4CC5-A923-C20BAE1707FC}">
      <dgm:prSet/>
      <dgm:spPr/>
      <dgm:t>
        <a:bodyPr/>
        <a:lstStyle/>
        <a:p>
          <a:endParaRPr lang="de-DE"/>
        </a:p>
      </dgm:t>
    </dgm:pt>
    <dgm:pt modelId="{0A7BFB28-0B48-4A7B-BE1F-3F36D76C847A}" type="sibTrans" cxnId="{A0873234-A21B-4CC5-A923-C20BAE1707FC}">
      <dgm:prSet/>
      <dgm:spPr/>
      <dgm:t>
        <a:bodyPr/>
        <a:lstStyle/>
        <a:p>
          <a:endParaRPr lang="de-DE"/>
        </a:p>
      </dgm:t>
    </dgm:pt>
    <dgm:pt modelId="{75DEC638-7CB0-4102-9038-2EC08CBCBCC9}">
      <dgm:prSet phldrT="[Text]"/>
      <dgm:spPr/>
      <dgm:t>
        <a:bodyPr/>
        <a:lstStyle/>
        <a:p>
          <a:r>
            <a:rPr lang="de-DE" b="1" dirty="0"/>
            <a:t>Soil</a:t>
          </a:r>
        </a:p>
      </dgm:t>
    </dgm:pt>
    <dgm:pt modelId="{DEBC7B38-F5E0-43C3-8C54-548640997A9B}" type="parTrans" cxnId="{CDE98FB3-3E54-4AE8-A881-F3615279A4EC}">
      <dgm:prSet/>
      <dgm:spPr/>
      <dgm:t>
        <a:bodyPr/>
        <a:lstStyle/>
        <a:p>
          <a:endParaRPr lang="de-DE"/>
        </a:p>
      </dgm:t>
    </dgm:pt>
    <dgm:pt modelId="{83F9803C-CAE7-4FFD-A546-5C70108F9800}" type="sibTrans" cxnId="{CDE98FB3-3E54-4AE8-A881-F3615279A4EC}">
      <dgm:prSet/>
      <dgm:spPr/>
      <dgm:t>
        <a:bodyPr/>
        <a:lstStyle/>
        <a:p>
          <a:endParaRPr lang="de-DE"/>
        </a:p>
      </dgm:t>
    </dgm:pt>
    <dgm:pt modelId="{9B4D7AE6-F5E4-466E-BB7D-6CAE7F6FA5A4}">
      <dgm:prSet phldrT="[Text]"/>
      <dgm:spPr/>
      <dgm:t>
        <a:bodyPr/>
        <a:lstStyle/>
        <a:p>
          <a:r>
            <a:rPr lang="ru-RU" dirty="0"/>
            <a:t>Продукт </a:t>
          </a:r>
          <a:br>
            <a:rPr lang="ru-RU" dirty="0"/>
          </a:br>
          <a:r>
            <a:rPr lang="ru-RU" dirty="0"/>
            <a:t>2-в-1</a:t>
          </a:r>
          <a:endParaRPr lang="de-DE" dirty="0"/>
        </a:p>
      </dgm:t>
    </dgm:pt>
    <dgm:pt modelId="{2B81CA86-CAD5-42DD-A9B5-683CFC342898}" type="parTrans" cxnId="{62B1DAD3-80F8-43D7-AF28-6A5C7101885C}">
      <dgm:prSet/>
      <dgm:spPr/>
      <dgm:t>
        <a:bodyPr/>
        <a:lstStyle/>
        <a:p>
          <a:endParaRPr lang="de-DE"/>
        </a:p>
      </dgm:t>
    </dgm:pt>
    <dgm:pt modelId="{21414B05-FBA7-473E-BA82-7CFB5D444E42}" type="sibTrans" cxnId="{62B1DAD3-80F8-43D7-AF28-6A5C7101885C}">
      <dgm:prSet/>
      <dgm:spPr/>
      <dgm:t>
        <a:bodyPr/>
        <a:lstStyle/>
        <a:p>
          <a:endParaRPr lang="de-DE"/>
        </a:p>
      </dgm:t>
    </dgm:pt>
    <dgm:pt modelId="{4AE6EAA1-32A4-403F-AC3D-29EA89E1F9B6}">
      <dgm:prSet phldrT="[Text]"/>
      <dgm:spPr/>
      <dgm:t>
        <a:bodyPr/>
        <a:lstStyle/>
        <a:p>
          <a:r>
            <a:rPr lang="ru-RU" dirty="0"/>
            <a:t>Работает несколько лет</a:t>
          </a:r>
          <a:endParaRPr lang="de-DE" dirty="0"/>
        </a:p>
      </dgm:t>
    </dgm:pt>
    <dgm:pt modelId="{E53319D2-C916-460E-94FC-AD7CDC81C9A0}" type="parTrans" cxnId="{10AE4E0A-8E12-44AA-82EB-E9B06539D472}">
      <dgm:prSet/>
      <dgm:spPr/>
      <dgm:t>
        <a:bodyPr/>
        <a:lstStyle/>
        <a:p>
          <a:endParaRPr lang="de-DE"/>
        </a:p>
      </dgm:t>
    </dgm:pt>
    <dgm:pt modelId="{AAC80A7B-0071-4143-B479-10A5F5E7907F}" type="sibTrans" cxnId="{10AE4E0A-8E12-44AA-82EB-E9B06539D472}">
      <dgm:prSet/>
      <dgm:spPr/>
      <dgm:t>
        <a:bodyPr/>
        <a:lstStyle/>
        <a:p>
          <a:endParaRPr lang="de-DE"/>
        </a:p>
      </dgm:t>
    </dgm:pt>
    <dgm:pt modelId="{28968B66-5B64-4162-BA8E-9A24CE77BF00}">
      <dgm:prSet phldrT="[Text]"/>
      <dgm:spPr/>
      <dgm:t>
        <a:bodyPr/>
        <a:lstStyle/>
        <a:p>
          <a:r>
            <a:rPr lang="ru-RU" dirty="0"/>
            <a:t>Много разных цветов</a:t>
          </a:r>
          <a:endParaRPr lang="de-DE" dirty="0"/>
        </a:p>
      </dgm:t>
    </dgm:pt>
    <dgm:pt modelId="{C35B8D37-A775-4691-B691-5D433675CC96}" type="parTrans" cxnId="{26A052BE-B8DD-4857-9B66-A9D5C59DAE04}">
      <dgm:prSet/>
      <dgm:spPr/>
      <dgm:t>
        <a:bodyPr/>
        <a:lstStyle/>
        <a:p>
          <a:endParaRPr lang="de-DE"/>
        </a:p>
      </dgm:t>
    </dgm:pt>
    <dgm:pt modelId="{AEF21FC4-2BFA-422C-ADD0-FF9883A953B4}" type="sibTrans" cxnId="{26A052BE-B8DD-4857-9B66-A9D5C59DAE04}">
      <dgm:prSet/>
      <dgm:spPr/>
      <dgm:t>
        <a:bodyPr/>
        <a:lstStyle/>
        <a:p>
          <a:endParaRPr lang="de-DE"/>
        </a:p>
      </dgm:t>
    </dgm:pt>
    <dgm:pt modelId="{B3983461-E5C0-4830-9688-DB5755AB7095}">
      <dgm:prSet phldrT="[Text]"/>
      <dgm:spPr/>
      <dgm:t>
        <a:bodyPr/>
        <a:lstStyle/>
        <a:p>
          <a:r>
            <a:rPr lang="ru-RU" dirty="0"/>
            <a:t>Два слоя</a:t>
          </a:r>
          <a:endParaRPr lang="de-DE" dirty="0"/>
        </a:p>
      </dgm:t>
    </dgm:pt>
    <dgm:pt modelId="{1E43A2F0-3F43-4FE9-BF24-FBF24B772E9B}" type="parTrans" cxnId="{2C367B8A-6836-4648-8D2D-4322FE909C81}">
      <dgm:prSet/>
      <dgm:spPr/>
      <dgm:t>
        <a:bodyPr/>
        <a:lstStyle/>
        <a:p>
          <a:endParaRPr lang="de-DE"/>
        </a:p>
      </dgm:t>
    </dgm:pt>
    <dgm:pt modelId="{82DA18BC-D64B-4639-9EDB-984999838A0B}" type="sibTrans" cxnId="{2C367B8A-6836-4648-8D2D-4322FE909C81}">
      <dgm:prSet/>
      <dgm:spPr/>
      <dgm:t>
        <a:bodyPr/>
        <a:lstStyle/>
        <a:p>
          <a:endParaRPr lang="de-DE"/>
        </a:p>
      </dgm:t>
    </dgm:pt>
    <dgm:pt modelId="{7A42E9D6-E79E-4FD7-84C8-336A5FB98169}">
      <dgm:prSet phldrT="[Text]"/>
      <dgm:spPr/>
      <dgm:t>
        <a:bodyPr/>
        <a:lstStyle/>
        <a:p>
          <a:r>
            <a:rPr lang="ru-RU" dirty="0"/>
            <a:t>Один слой</a:t>
          </a:r>
          <a:endParaRPr lang="de-DE" dirty="0"/>
        </a:p>
      </dgm:t>
    </dgm:pt>
    <dgm:pt modelId="{61B0AC7F-961A-46B9-97D0-EF6BF736E63E}" type="parTrans" cxnId="{0A9666FD-D5B9-4C6C-9917-43AD62054772}">
      <dgm:prSet/>
      <dgm:spPr/>
      <dgm:t>
        <a:bodyPr/>
        <a:lstStyle/>
        <a:p>
          <a:endParaRPr lang="de-DE"/>
        </a:p>
      </dgm:t>
    </dgm:pt>
    <dgm:pt modelId="{246695A1-DC65-4CE7-872E-85F552E1A2BB}" type="sibTrans" cxnId="{0A9666FD-D5B9-4C6C-9917-43AD62054772}">
      <dgm:prSet/>
      <dgm:spPr/>
      <dgm:t>
        <a:bodyPr/>
        <a:lstStyle/>
        <a:p>
          <a:endParaRPr lang="de-DE"/>
        </a:p>
      </dgm:t>
    </dgm:pt>
    <dgm:pt modelId="{CB9970EB-9AE6-4773-9C6A-FF29A23A371D}">
      <dgm:prSet phldrT="[Text]"/>
      <dgm:spPr/>
      <dgm:t>
        <a:bodyPr/>
        <a:lstStyle/>
        <a:p>
          <a:r>
            <a:rPr lang="ru-RU" dirty="0"/>
            <a:t>Работает </a:t>
          </a:r>
          <a:br>
            <a:rPr lang="ru-RU" dirty="0"/>
          </a:br>
          <a:r>
            <a:rPr lang="de-DE" dirty="0"/>
            <a:t>2 </a:t>
          </a:r>
          <a:r>
            <a:rPr lang="ru-RU" dirty="0"/>
            <a:t>года</a:t>
          </a:r>
          <a:endParaRPr lang="de-DE" dirty="0"/>
        </a:p>
      </dgm:t>
    </dgm:pt>
    <dgm:pt modelId="{64AA038F-A545-48DE-8922-9A9B76834D81}" type="parTrans" cxnId="{B6114B29-8DCF-4E3F-8E6E-4B43FEE3AB54}">
      <dgm:prSet/>
      <dgm:spPr/>
      <dgm:t>
        <a:bodyPr/>
        <a:lstStyle/>
        <a:p>
          <a:endParaRPr lang="de-DE"/>
        </a:p>
      </dgm:t>
    </dgm:pt>
    <dgm:pt modelId="{D52791C8-8E54-49ED-A788-5DCF602064D0}" type="sibTrans" cxnId="{B6114B29-8DCF-4E3F-8E6E-4B43FEE3AB54}">
      <dgm:prSet/>
      <dgm:spPr/>
      <dgm:t>
        <a:bodyPr/>
        <a:lstStyle/>
        <a:p>
          <a:endParaRPr lang="de-DE"/>
        </a:p>
      </dgm:t>
    </dgm:pt>
    <dgm:pt modelId="{740FA9EB-793A-457C-A8F4-8A0B2FEB6CFA}">
      <dgm:prSet phldrT="[Text]"/>
      <dgm:spPr/>
      <dgm:t>
        <a:bodyPr/>
        <a:lstStyle/>
        <a:p>
          <a:r>
            <a:rPr lang="ru-RU" dirty="0"/>
            <a:t>Только один цвет</a:t>
          </a:r>
          <a:endParaRPr lang="de-DE" dirty="0"/>
        </a:p>
      </dgm:t>
    </dgm:pt>
    <dgm:pt modelId="{677A8CB6-12B6-4DEE-9670-CB26A680C5AC}" type="parTrans" cxnId="{D05BC185-8EB9-4DB4-AAF9-3B1E12A6BF44}">
      <dgm:prSet/>
      <dgm:spPr/>
      <dgm:t>
        <a:bodyPr/>
        <a:lstStyle/>
        <a:p>
          <a:endParaRPr lang="de-DE"/>
        </a:p>
      </dgm:t>
    </dgm:pt>
    <dgm:pt modelId="{225E4CB0-1A47-4624-A1AD-40FD660C0AD7}" type="sibTrans" cxnId="{D05BC185-8EB9-4DB4-AAF9-3B1E12A6BF44}">
      <dgm:prSet/>
      <dgm:spPr/>
      <dgm:t>
        <a:bodyPr/>
        <a:lstStyle/>
        <a:p>
          <a:endParaRPr lang="de-DE"/>
        </a:p>
      </dgm:t>
    </dgm:pt>
    <dgm:pt modelId="{35F288F5-6BD6-40CC-9D93-44E9DB7F2A31}">
      <dgm:prSet phldrT="[Text]"/>
      <dgm:spPr/>
      <dgm:t>
        <a:bodyPr/>
        <a:lstStyle/>
        <a:p>
          <a:r>
            <a:rPr lang="ru-RU" dirty="0"/>
            <a:t>Взаимодей-ствие с водой</a:t>
          </a:r>
          <a:endParaRPr lang="de-DE" dirty="0"/>
        </a:p>
      </dgm:t>
    </dgm:pt>
    <dgm:pt modelId="{A6FCEE54-3FFB-40EF-A342-A85D448BA66E}" type="parTrans" cxnId="{2619C0BD-178C-4DD3-A2F3-F06E8A052A68}">
      <dgm:prSet/>
      <dgm:spPr/>
      <dgm:t>
        <a:bodyPr/>
        <a:lstStyle/>
        <a:p>
          <a:endParaRPr lang="de-DE"/>
        </a:p>
      </dgm:t>
    </dgm:pt>
    <dgm:pt modelId="{82C86BDC-0AD0-48DE-B9AB-4B4DBE62F257}" type="sibTrans" cxnId="{2619C0BD-178C-4DD3-A2F3-F06E8A052A68}">
      <dgm:prSet/>
      <dgm:spPr/>
      <dgm:t>
        <a:bodyPr/>
        <a:lstStyle/>
        <a:p>
          <a:endParaRPr lang="de-DE"/>
        </a:p>
      </dgm:t>
    </dgm:pt>
    <dgm:pt modelId="{E9DDAA08-6761-4FAB-8741-68DBA2B9A356}" type="pres">
      <dgm:prSet presAssocID="{794AE5A3-B83A-407E-A515-B579750B0B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976025-E9D2-4F8B-98E5-5923B56663F3}" type="pres">
      <dgm:prSet presAssocID="{E45C2854-C725-43E3-9BB6-C1983C9709FC}" presName="root" presStyleCnt="0"/>
      <dgm:spPr/>
    </dgm:pt>
    <dgm:pt modelId="{DB409A37-8DB9-4B8E-9403-ED63DA210E8E}" type="pres">
      <dgm:prSet presAssocID="{E45C2854-C725-43E3-9BB6-C1983C9709FC}" presName="rootComposite" presStyleCnt="0"/>
      <dgm:spPr/>
    </dgm:pt>
    <dgm:pt modelId="{CCAC516B-F212-4ADF-BEA3-23F218EA94F9}" type="pres">
      <dgm:prSet presAssocID="{E45C2854-C725-43E3-9BB6-C1983C9709FC}" presName="rootText" presStyleLbl="node1" presStyleIdx="0" presStyleCnt="2"/>
      <dgm:spPr/>
    </dgm:pt>
    <dgm:pt modelId="{8E6ED60B-1D8D-4A7B-8AE7-2BE5563138A0}" type="pres">
      <dgm:prSet presAssocID="{E45C2854-C725-43E3-9BB6-C1983C9709FC}" presName="rootConnector" presStyleLbl="node1" presStyleIdx="0" presStyleCnt="2"/>
      <dgm:spPr/>
    </dgm:pt>
    <dgm:pt modelId="{59634542-0E84-4D2E-BB7C-6E99420C1CA0}" type="pres">
      <dgm:prSet presAssocID="{E45C2854-C725-43E3-9BB6-C1983C9709FC}" presName="childShape" presStyleCnt="0"/>
      <dgm:spPr/>
    </dgm:pt>
    <dgm:pt modelId="{F4755586-2813-4D78-85B5-09B767A2AFDD}" type="pres">
      <dgm:prSet presAssocID="{1E43A2F0-3F43-4FE9-BF24-FBF24B772E9B}" presName="Name13" presStyleLbl="parChTrans1D2" presStyleIdx="0" presStyleCnt="11"/>
      <dgm:spPr/>
    </dgm:pt>
    <dgm:pt modelId="{B3C4F153-E0F8-495C-B7AD-45D26D8F2D38}" type="pres">
      <dgm:prSet presAssocID="{B3983461-E5C0-4830-9688-DB5755AB7095}" presName="childText" presStyleLbl="bgAcc1" presStyleIdx="0" presStyleCnt="11">
        <dgm:presLayoutVars>
          <dgm:bulletEnabled val="1"/>
        </dgm:presLayoutVars>
      </dgm:prSet>
      <dgm:spPr/>
    </dgm:pt>
    <dgm:pt modelId="{7B8B134F-F916-47EC-BB8D-92B19D44D011}" type="pres">
      <dgm:prSet presAssocID="{665E3B31-99F7-4BA1-8FD2-726AD72441CD}" presName="Name13" presStyleLbl="parChTrans1D2" presStyleIdx="1" presStyleCnt="11"/>
      <dgm:spPr/>
    </dgm:pt>
    <dgm:pt modelId="{B0F0C2D5-F094-45DD-A6A0-AFC0D22871B9}" type="pres">
      <dgm:prSet presAssocID="{E13CACC8-75F0-49AA-8D67-F8071EB894E7}" presName="childText" presStyleLbl="bgAcc1" presStyleIdx="1" presStyleCnt="11">
        <dgm:presLayoutVars>
          <dgm:bulletEnabled val="1"/>
        </dgm:presLayoutVars>
      </dgm:prSet>
      <dgm:spPr/>
    </dgm:pt>
    <dgm:pt modelId="{6923CF1D-0B97-4EE0-B411-B8CDC2FF3F4E}" type="pres">
      <dgm:prSet presAssocID="{969FE526-FA7D-4785-884B-F6325063B3B4}" presName="Name13" presStyleLbl="parChTrans1D2" presStyleIdx="2" presStyleCnt="11"/>
      <dgm:spPr/>
    </dgm:pt>
    <dgm:pt modelId="{88ED5C7C-018B-4841-9723-6E60917906A5}" type="pres">
      <dgm:prSet presAssocID="{B0A314DE-4C79-4272-90B0-E081DBE2269E}" presName="childText" presStyleLbl="bgAcc1" presStyleIdx="2" presStyleCnt="11">
        <dgm:presLayoutVars>
          <dgm:bulletEnabled val="1"/>
        </dgm:presLayoutVars>
      </dgm:prSet>
      <dgm:spPr/>
    </dgm:pt>
    <dgm:pt modelId="{0688EB8D-855F-43AE-8315-591697B47A1B}" type="pres">
      <dgm:prSet presAssocID="{E53319D2-C916-460E-94FC-AD7CDC81C9A0}" presName="Name13" presStyleLbl="parChTrans1D2" presStyleIdx="3" presStyleCnt="11"/>
      <dgm:spPr/>
    </dgm:pt>
    <dgm:pt modelId="{339653D1-09D5-413C-84E5-983D8AF6DBC9}" type="pres">
      <dgm:prSet presAssocID="{4AE6EAA1-32A4-403F-AC3D-29EA89E1F9B6}" presName="childText" presStyleLbl="bgAcc1" presStyleIdx="3" presStyleCnt="11">
        <dgm:presLayoutVars>
          <dgm:bulletEnabled val="1"/>
        </dgm:presLayoutVars>
      </dgm:prSet>
      <dgm:spPr/>
    </dgm:pt>
    <dgm:pt modelId="{90A1D02F-4D7D-4E8C-86B5-AF621012E962}" type="pres">
      <dgm:prSet presAssocID="{C35B8D37-A775-4691-B691-5D433675CC96}" presName="Name13" presStyleLbl="parChTrans1D2" presStyleIdx="4" presStyleCnt="11"/>
      <dgm:spPr/>
    </dgm:pt>
    <dgm:pt modelId="{C580D007-C192-4941-A06D-2E95C32A7575}" type="pres">
      <dgm:prSet presAssocID="{28968B66-5B64-4162-BA8E-9A24CE77BF00}" presName="childText" presStyleLbl="bgAcc1" presStyleIdx="4" presStyleCnt="11">
        <dgm:presLayoutVars>
          <dgm:bulletEnabled val="1"/>
        </dgm:presLayoutVars>
      </dgm:prSet>
      <dgm:spPr/>
    </dgm:pt>
    <dgm:pt modelId="{10263E43-D98F-4C53-8912-827FF05AA92E}" type="pres">
      <dgm:prSet presAssocID="{C63E533D-1755-43AC-B383-087CE8E0EC0A}" presName="root" presStyleCnt="0"/>
      <dgm:spPr/>
    </dgm:pt>
    <dgm:pt modelId="{C46A725E-6EEE-4CDE-B777-6337A67AA59F}" type="pres">
      <dgm:prSet presAssocID="{C63E533D-1755-43AC-B383-087CE8E0EC0A}" presName="rootComposite" presStyleCnt="0"/>
      <dgm:spPr/>
    </dgm:pt>
    <dgm:pt modelId="{D87D0A9D-941C-4F9C-94C8-9E12A98412D3}" type="pres">
      <dgm:prSet presAssocID="{C63E533D-1755-43AC-B383-087CE8E0EC0A}" presName="rootText" presStyleLbl="node1" presStyleIdx="1" presStyleCnt="2" custLinFactNeighborX="1816" custLinFactNeighborY="-272"/>
      <dgm:spPr/>
    </dgm:pt>
    <dgm:pt modelId="{3A0E5FE7-9C27-413B-AAF0-B099B5D2F5A4}" type="pres">
      <dgm:prSet presAssocID="{C63E533D-1755-43AC-B383-087CE8E0EC0A}" presName="rootConnector" presStyleLbl="node1" presStyleIdx="1" presStyleCnt="2"/>
      <dgm:spPr/>
    </dgm:pt>
    <dgm:pt modelId="{E296EAE4-A5B2-4DE6-8940-1BBA570C359F}" type="pres">
      <dgm:prSet presAssocID="{C63E533D-1755-43AC-B383-087CE8E0EC0A}" presName="childShape" presStyleCnt="0"/>
      <dgm:spPr/>
    </dgm:pt>
    <dgm:pt modelId="{E9F534B5-641B-4050-8414-91AFBCEBF708}" type="pres">
      <dgm:prSet presAssocID="{61B0AC7F-961A-46B9-97D0-EF6BF736E63E}" presName="Name13" presStyleLbl="parChTrans1D2" presStyleIdx="5" presStyleCnt="11"/>
      <dgm:spPr/>
    </dgm:pt>
    <dgm:pt modelId="{0DFF05BA-913E-4AB6-A0ED-015A5762D9FF}" type="pres">
      <dgm:prSet presAssocID="{7A42E9D6-E79E-4FD7-84C8-336A5FB98169}" presName="childText" presStyleLbl="bgAcc1" presStyleIdx="5" presStyleCnt="11">
        <dgm:presLayoutVars>
          <dgm:bulletEnabled val="1"/>
        </dgm:presLayoutVars>
      </dgm:prSet>
      <dgm:spPr/>
    </dgm:pt>
    <dgm:pt modelId="{6FF90071-A0CD-4B16-A096-9EE0DABDEAB9}" type="pres">
      <dgm:prSet presAssocID="{DEBC7B38-F5E0-43C3-8C54-548640997A9B}" presName="Name13" presStyleLbl="parChTrans1D2" presStyleIdx="6" presStyleCnt="11"/>
      <dgm:spPr/>
    </dgm:pt>
    <dgm:pt modelId="{2A9567A5-B752-4AA4-ACB1-27B0347463C9}" type="pres">
      <dgm:prSet presAssocID="{75DEC638-7CB0-4102-9038-2EC08CBCBCC9}" presName="childText" presStyleLbl="bgAcc1" presStyleIdx="6" presStyleCnt="11">
        <dgm:presLayoutVars>
          <dgm:bulletEnabled val="1"/>
        </dgm:presLayoutVars>
      </dgm:prSet>
      <dgm:spPr/>
    </dgm:pt>
    <dgm:pt modelId="{D12FAFAF-2BA1-4006-87D2-DC08D7943CCC}" type="pres">
      <dgm:prSet presAssocID="{2B81CA86-CAD5-42DD-A9B5-683CFC342898}" presName="Name13" presStyleLbl="parChTrans1D2" presStyleIdx="7" presStyleCnt="11"/>
      <dgm:spPr/>
    </dgm:pt>
    <dgm:pt modelId="{A0349882-21B6-4251-96D5-118856B793B8}" type="pres">
      <dgm:prSet presAssocID="{9B4D7AE6-F5E4-466E-BB7D-6CAE7F6FA5A4}" presName="childText" presStyleLbl="bgAcc1" presStyleIdx="7" presStyleCnt="11">
        <dgm:presLayoutVars>
          <dgm:bulletEnabled val="1"/>
        </dgm:presLayoutVars>
      </dgm:prSet>
      <dgm:spPr/>
    </dgm:pt>
    <dgm:pt modelId="{BCEAD18A-A62E-47A4-9B2A-748D7DF958C8}" type="pres">
      <dgm:prSet presAssocID="{64AA038F-A545-48DE-8922-9A9B76834D81}" presName="Name13" presStyleLbl="parChTrans1D2" presStyleIdx="8" presStyleCnt="11"/>
      <dgm:spPr/>
    </dgm:pt>
    <dgm:pt modelId="{72A40088-5FE8-445B-BCB0-675D997BD112}" type="pres">
      <dgm:prSet presAssocID="{CB9970EB-9AE6-4773-9C6A-FF29A23A371D}" presName="childText" presStyleLbl="bgAcc1" presStyleIdx="8" presStyleCnt="11">
        <dgm:presLayoutVars>
          <dgm:bulletEnabled val="1"/>
        </dgm:presLayoutVars>
      </dgm:prSet>
      <dgm:spPr/>
    </dgm:pt>
    <dgm:pt modelId="{D584B072-82FF-4249-A0D7-8FF6301D06AB}" type="pres">
      <dgm:prSet presAssocID="{677A8CB6-12B6-4DEE-9670-CB26A680C5AC}" presName="Name13" presStyleLbl="parChTrans1D2" presStyleIdx="9" presStyleCnt="11"/>
      <dgm:spPr/>
    </dgm:pt>
    <dgm:pt modelId="{04D1538D-44F0-49DA-A93F-B4729C221956}" type="pres">
      <dgm:prSet presAssocID="{740FA9EB-793A-457C-A8F4-8A0B2FEB6CFA}" presName="childText" presStyleLbl="bgAcc1" presStyleIdx="9" presStyleCnt="11">
        <dgm:presLayoutVars>
          <dgm:bulletEnabled val="1"/>
        </dgm:presLayoutVars>
      </dgm:prSet>
      <dgm:spPr/>
    </dgm:pt>
    <dgm:pt modelId="{C71BD3DA-1390-49E9-ACE9-13BC4EB6C072}" type="pres">
      <dgm:prSet presAssocID="{A6FCEE54-3FFB-40EF-A342-A85D448BA66E}" presName="Name13" presStyleLbl="parChTrans1D2" presStyleIdx="10" presStyleCnt="11"/>
      <dgm:spPr/>
    </dgm:pt>
    <dgm:pt modelId="{A86A13C4-4B88-4D72-AA75-5F659B959EC2}" type="pres">
      <dgm:prSet presAssocID="{35F288F5-6BD6-40CC-9D93-44E9DB7F2A31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A4BDE008-7941-45B4-AAB2-96FEC3F4901B}" type="presOf" srcId="{DEBC7B38-F5E0-43C3-8C54-548640997A9B}" destId="{6FF90071-A0CD-4B16-A096-9EE0DABDEAB9}" srcOrd="0" destOrd="0" presId="urn:microsoft.com/office/officeart/2005/8/layout/hierarchy3"/>
    <dgm:cxn modelId="{10AE4E0A-8E12-44AA-82EB-E9B06539D472}" srcId="{E45C2854-C725-43E3-9BB6-C1983C9709FC}" destId="{4AE6EAA1-32A4-403F-AC3D-29EA89E1F9B6}" srcOrd="3" destOrd="0" parTransId="{E53319D2-C916-460E-94FC-AD7CDC81C9A0}" sibTransId="{AAC80A7B-0071-4143-B479-10A5F5E7907F}"/>
    <dgm:cxn modelId="{E932A322-3144-41EF-B70B-47C90E60D66C}" type="presOf" srcId="{A6FCEE54-3FFB-40EF-A342-A85D448BA66E}" destId="{C71BD3DA-1390-49E9-ACE9-13BC4EB6C072}" srcOrd="0" destOrd="0" presId="urn:microsoft.com/office/officeart/2005/8/layout/hierarchy3"/>
    <dgm:cxn modelId="{E27C5627-1D42-4167-9C94-89CF0DDE86E0}" type="presOf" srcId="{9B4D7AE6-F5E4-466E-BB7D-6CAE7F6FA5A4}" destId="{A0349882-21B6-4251-96D5-118856B793B8}" srcOrd="0" destOrd="0" presId="urn:microsoft.com/office/officeart/2005/8/layout/hierarchy3"/>
    <dgm:cxn modelId="{7109E828-4571-4A1A-989B-4902E91583B1}" type="presOf" srcId="{665E3B31-99F7-4BA1-8FD2-726AD72441CD}" destId="{7B8B134F-F916-47EC-BB8D-92B19D44D011}" srcOrd="0" destOrd="0" presId="urn:microsoft.com/office/officeart/2005/8/layout/hierarchy3"/>
    <dgm:cxn modelId="{B6114B29-8DCF-4E3F-8E6E-4B43FEE3AB54}" srcId="{C63E533D-1755-43AC-B383-087CE8E0EC0A}" destId="{CB9970EB-9AE6-4773-9C6A-FF29A23A371D}" srcOrd="3" destOrd="0" parTransId="{64AA038F-A545-48DE-8922-9A9B76834D81}" sibTransId="{D52791C8-8E54-49ED-A788-5DCF602064D0}"/>
    <dgm:cxn modelId="{F27FC033-1715-4868-BEEE-0A7588FFCA12}" type="presOf" srcId="{61B0AC7F-961A-46B9-97D0-EF6BF736E63E}" destId="{E9F534B5-641B-4050-8414-91AFBCEBF708}" srcOrd="0" destOrd="0" presId="urn:microsoft.com/office/officeart/2005/8/layout/hierarchy3"/>
    <dgm:cxn modelId="{A0873234-A21B-4CC5-A923-C20BAE1707FC}" srcId="{794AE5A3-B83A-407E-A515-B579750B0B68}" destId="{C63E533D-1755-43AC-B383-087CE8E0EC0A}" srcOrd="1" destOrd="0" parTransId="{545FD1BA-AA68-48E8-A0E3-44BEDAC817C0}" sibTransId="{0A7BFB28-0B48-4A7B-BE1F-3F36D76C847A}"/>
    <dgm:cxn modelId="{19ADA33A-F74E-48E2-B80C-8B38A2E122BF}" type="presOf" srcId="{B0A314DE-4C79-4272-90B0-E081DBE2269E}" destId="{88ED5C7C-018B-4841-9723-6E60917906A5}" srcOrd="0" destOrd="0" presId="urn:microsoft.com/office/officeart/2005/8/layout/hierarchy3"/>
    <dgm:cxn modelId="{BC35114E-A52E-4468-8087-4F3DA20A5D70}" type="presOf" srcId="{C35B8D37-A775-4691-B691-5D433675CC96}" destId="{90A1D02F-4D7D-4E8C-86B5-AF621012E962}" srcOrd="0" destOrd="0" presId="urn:microsoft.com/office/officeart/2005/8/layout/hierarchy3"/>
    <dgm:cxn modelId="{DFCEAC76-3E87-487C-BEBF-CE681EE914CF}" type="presOf" srcId="{677A8CB6-12B6-4DEE-9670-CB26A680C5AC}" destId="{D584B072-82FF-4249-A0D7-8FF6301D06AB}" srcOrd="0" destOrd="0" presId="urn:microsoft.com/office/officeart/2005/8/layout/hierarchy3"/>
    <dgm:cxn modelId="{C547EE59-6E3A-4C13-B327-35BF9BEB4B69}" type="presOf" srcId="{7A42E9D6-E79E-4FD7-84C8-336A5FB98169}" destId="{0DFF05BA-913E-4AB6-A0ED-015A5762D9FF}" srcOrd="0" destOrd="0" presId="urn:microsoft.com/office/officeart/2005/8/layout/hierarchy3"/>
    <dgm:cxn modelId="{7040095A-97E0-4A0A-956E-348029166D87}" type="presOf" srcId="{64AA038F-A545-48DE-8922-9A9B76834D81}" destId="{BCEAD18A-A62E-47A4-9B2A-748D7DF958C8}" srcOrd="0" destOrd="0" presId="urn:microsoft.com/office/officeart/2005/8/layout/hierarchy3"/>
    <dgm:cxn modelId="{D05BC185-8EB9-4DB4-AAF9-3B1E12A6BF44}" srcId="{C63E533D-1755-43AC-B383-087CE8E0EC0A}" destId="{740FA9EB-793A-457C-A8F4-8A0B2FEB6CFA}" srcOrd="4" destOrd="0" parTransId="{677A8CB6-12B6-4DEE-9670-CB26A680C5AC}" sibTransId="{225E4CB0-1A47-4624-A1AD-40FD660C0AD7}"/>
    <dgm:cxn modelId="{397EA189-B986-43F1-88DA-8631A77E9F90}" type="presOf" srcId="{35F288F5-6BD6-40CC-9D93-44E9DB7F2A31}" destId="{A86A13C4-4B88-4D72-AA75-5F659B959EC2}" srcOrd="0" destOrd="0" presId="urn:microsoft.com/office/officeart/2005/8/layout/hierarchy3"/>
    <dgm:cxn modelId="{2C367B8A-6836-4648-8D2D-4322FE909C81}" srcId="{E45C2854-C725-43E3-9BB6-C1983C9709FC}" destId="{B3983461-E5C0-4830-9688-DB5755AB7095}" srcOrd="0" destOrd="0" parTransId="{1E43A2F0-3F43-4FE9-BF24-FBF24B772E9B}" sibTransId="{82DA18BC-D64B-4639-9EDB-984999838A0B}"/>
    <dgm:cxn modelId="{6B3EBE8D-12D7-4F8F-ACFB-4A83F835766C}" type="presOf" srcId="{75DEC638-7CB0-4102-9038-2EC08CBCBCC9}" destId="{2A9567A5-B752-4AA4-ACB1-27B0347463C9}" srcOrd="0" destOrd="0" presId="urn:microsoft.com/office/officeart/2005/8/layout/hierarchy3"/>
    <dgm:cxn modelId="{9A6CC291-8A20-416C-AB43-1122BF6DC601}" type="presOf" srcId="{2B81CA86-CAD5-42DD-A9B5-683CFC342898}" destId="{D12FAFAF-2BA1-4006-87D2-DC08D7943CCC}" srcOrd="0" destOrd="0" presId="urn:microsoft.com/office/officeart/2005/8/layout/hierarchy3"/>
    <dgm:cxn modelId="{B3550197-D18D-41B4-A382-2E3CFA43F014}" type="presOf" srcId="{CB9970EB-9AE6-4773-9C6A-FF29A23A371D}" destId="{72A40088-5FE8-445B-BCB0-675D997BD112}" srcOrd="0" destOrd="0" presId="urn:microsoft.com/office/officeart/2005/8/layout/hierarchy3"/>
    <dgm:cxn modelId="{6672F39A-D9F9-42F5-B73A-973D8109B2E0}" srcId="{E45C2854-C725-43E3-9BB6-C1983C9709FC}" destId="{E13CACC8-75F0-49AA-8D67-F8071EB894E7}" srcOrd="1" destOrd="0" parTransId="{665E3B31-99F7-4BA1-8FD2-726AD72441CD}" sibTransId="{8E858047-F590-4789-B82F-C9FC7CEFB863}"/>
    <dgm:cxn modelId="{1A5A269B-C091-4106-A1A4-5A76C7746444}" type="presOf" srcId="{C63E533D-1755-43AC-B383-087CE8E0EC0A}" destId="{D87D0A9D-941C-4F9C-94C8-9E12A98412D3}" srcOrd="0" destOrd="0" presId="urn:microsoft.com/office/officeart/2005/8/layout/hierarchy3"/>
    <dgm:cxn modelId="{52B578A5-F338-484F-9982-5097F21462F6}" type="presOf" srcId="{E45C2854-C725-43E3-9BB6-C1983C9709FC}" destId="{CCAC516B-F212-4ADF-BEA3-23F218EA94F9}" srcOrd="0" destOrd="0" presId="urn:microsoft.com/office/officeart/2005/8/layout/hierarchy3"/>
    <dgm:cxn modelId="{56D5A1B1-F0D9-4D5A-A291-2FDF638E5DEE}" type="presOf" srcId="{C63E533D-1755-43AC-B383-087CE8E0EC0A}" destId="{3A0E5FE7-9C27-413B-AAF0-B099B5D2F5A4}" srcOrd="1" destOrd="0" presId="urn:microsoft.com/office/officeart/2005/8/layout/hierarchy3"/>
    <dgm:cxn modelId="{CDE98FB3-3E54-4AE8-A881-F3615279A4EC}" srcId="{C63E533D-1755-43AC-B383-087CE8E0EC0A}" destId="{75DEC638-7CB0-4102-9038-2EC08CBCBCC9}" srcOrd="1" destOrd="0" parTransId="{DEBC7B38-F5E0-43C3-8C54-548640997A9B}" sibTransId="{83F9803C-CAE7-4FFD-A546-5C70108F9800}"/>
    <dgm:cxn modelId="{2619C0BD-178C-4DD3-A2F3-F06E8A052A68}" srcId="{C63E533D-1755-43AC-B383-087CE8E0EC0A}" destId="{35F288F5-6BD6-40CC-9D93-44E9DB7F2A31}" srcOrd="5" destOrd="0" parTransId="{A6FCEE54-3FFB-40EF-A342-A85D448BA66E}" sibTransId="{82C86BDC-0AD0-48DE-B9AB-4B4DBE62F257}"/>
    <dgm:cxn modelId="{26A052BE-B8DD-4857-9B66-A9D5C59DAE04}" srcId="{E45C2854-C725-43E3-9BB6-C1983C9709FC}" destId="{28968B66-5B64-4162-BA8E-9A24CE77BF00}" srcOrd="4" destOrd="0" parTransId="{C35B8D37-A775-4691-B691-5D433675CC96}" sibTransId="{AEF21FC4-2BFA-422C-ADD0-FF9883A953B4}"/>
    <dgm:cxn modelId="{377220C5-8D6D-4869-869A-C469D3515111}" type="presOf" srcId="{794AE5A3-B83A-407E-A515-B579750B0B68}" destId="{E9DDAA08-6761-4FAB-8741-68DBA2B9A356}" srcOrd="0" destOrd="0" presId="urn:microsoft.com/office/officeart/2005/8/layout/hierarchy3"/>
    <dgm:cxn modelId="{B3949AC7-0932-4F9B-8751-32D06D26BFB9}" type="presOf" srcId="{E45C2854-C725-43E3-9BB6-C1983C9709FC}" destId="{8E6ED60B-1D8D-4A7B-8AE7-2BE5563138A0}" srcOrd="1" destOrd="0" presId="urn:microsoft.com/office/officeart/2005/8/layout/hierarchy3"/>
    <dgm:cxn modelId="{BF7963CB-615A-4FFF-B35D-5CBE93A5624A}" type="presOf" srcId="{969FE526-FA7D-4785-884B-F6325063B3B4}" destId="{6923CF1D-0B97-4EE0-B411-B8CDC2FF3F4E}" srcOrd="0" destOrd="0" presId="urn:microsoft.com/office/officeart/2005/8/layout/hierarchy3"/>
    <dgm:cxn modelId="{58FCB8CD-E74D-4E26-BCD2-175254D118E2}" type="presOf" srcId="{740FA9EB-793A-457C-A8F4-8A0B2FEB6CFA}" destId="{04D1538D-44F0-49DA-A93F-B4729C221956}" srcOrd="0" destOrd="0" presId="urn:microsoft.com/office/officeart/2005/8/layout/hierarchy3"/>
    <dgm:cxn modelId="{62B1DAD3-80F8-43D7-AF28-6A5C7101885C}" srcId="{C63E533D-1755-43AC-B383-087CE8E0EC0A}" destId="{9B4D7AE6-F5E4-466E-BB7D-6CAE7F6FA5A4}" srcOrd="2" destOrd="0" parTransId="{2B81CA86-CAD5-42DD-A9B5-683CFC342898}" sibTransId="{21414B05-FBA7-473E-BA82-7CFB5D444E42}"/>
    <dgm:cxn modelId="{1CC210DB-AD74-484B-B770-D46A4E3194B0}" type="presOf" srcId="{B3983461-E5C0-4830-9688-DB5755AB7095}" destId="{B3C4F153-E0F8-495C-B7AD-45D26D8F2D38}" srcOrd="0" destOrd="0" presId="urn:microsoft.com/office/officeart/2005/8/layout/hierarchy3"/>
    <dgm:cxn modelId="{39B1F1DE-8D8C-4897-A4F2-B423B8F5D414}" type="presOf" srcId="{E13CACC8-75F0-49AA-8D67-F8071EB894E7}" destId="{B0F0C2D5-F094-45DD-A6A0-AFC0D22871B9}" srcOrd="0" destOrd="0" presId="urn:microsoft.com/office/officeart/2005/8/layout/hierarchy3"/>
    <dgm:cxn modelId="{240B5DE3-A4FA-46D3-A998-ACD42F63418C}" srcId="{E45C2854-C725-43E3-9BB6-C1983C9709FC}" destId="{B0A314DE-4C79-4272-90B0-E081DBE2269E}" srcOrd="2" destOrd="0" parTransId="{969FE526-FA7D-4785-884B-F6325063B3B4}" sibTransId="{9D255913-CE15-440C-8AA2-C39F5DB9B54E}"/>
    <dgm:cxn modelId="{2676CAEE-4B84-4DC7-A984-E4706F704848}" type="presOf" srcId="{4AE6EAA1-32A4-403F-AC3D-29EA89E1F9B6}" destId="{339653D1-09D5-413C-84E5-983D8AF6DBC9}" srcOrd="0" destOrd="0" presId="urn:microsoft.com/office/officeart/2005/8/layout/hierarchy3"/>
    <dgm:cxn modelId="{8B3779F0-2394-47ED-808C-07D840D13E3E}" type="presOf" srcId="{28968B66-5B64-4162-BA8E-9A24CE77BF00}" destId="{C580D007-C192-4941-A06D-2E95C32A7575}" srcOrd="0" destOrd="0" presId="urn:microsoft.com/office/officeart/2005/8/layout/hierarchy3"/>
    <dgm:cxn modelId="{483818F9-B60B-45E1-885F-3A09465803BC}" type="presOf" srcId="{E53319D2-C916-460E-94FC-AD7CDC81C9A0}" destId="{0688EB8D-855F-43AE-8315-591697B47A1B}" srcOrd="0" destOrd="0" presId="urn:microsoft.com/office/officeart/2005/8/layout/hierarchy3"/>
    <dgm:cxn modelId="{7E00A5FA-6523-4040-A380-BA7AF426A277}" srcId="{794AE5A3-B83A-407E-A515-B579750B0B68}" destId="{E45C2854-C725-43E3-9BB6-C1983C9709FC}" srcOrd="0" destOrd="0" parTransId="{312C46D2-A474-46DE-9A5A-24C4C37ED6A7}" sibTransId="{7B57E031-D4EF-4080-A838-10468BD38B40}"/>
    <dgm:cxn modelId="{354D0CFC-46D0-48A7-A797-1F2A44667358}" type="presOf" srcId="{1E43A2F0-3F43-4FE9-BF24-FBF24B772E9B}" destId="{F4755586-2813-4D78-85B5-09B767A2AFDD}" srcOrd="0" destOrd="0" presId="urn:microsoft.com/office/officeart/2005/8/layout/hierarchy3"/>
    <dgm:cxn modelId="{0A9666FD-D5B9-4C6C-9917-43AD62054772}" srcId="{C63E533D-1755-43AC-B383-087CE8E0EC0A}" destId="{7A42E9D6-E79E-4FD7-84C8-336A5FB98169}" srcOrd="0" destOrd="0" parTransId="{61B0AC7F-961A-46B9-97D0-EF6BF736E63E}" sibTransId="{246695A1-DC65-4CE7-872E-85F552E1A2BB}"/>
    <dgm:cxn modelId="{E480415B-AF8A-44C3-966F-A395429F80F0}" type="presParOf" srcId="{E9DDAA08-6761-4FAB-8741-68DBA2B9A356}" destId="{22976025-E9D2-4F8B-98E5-5923B56663F3}" srcOrd="0" destOrd="0" presId="urn:microsoft.com/office/officeart/2005/8/layout/hierarchy3"/>
    <dgm:cxn modelId="{7847708D-8D61-4905-A30E-A0F341D3284C}" type="presParOf" srcId="{22976025-E9D2-4F8B-98E5-5923B56663F3}" destId="{DB409A37-8DB9-4B8E-9403-ED63DA210E8E}" srcOrd="0" destOrd="0" presId="urn:microsoft.com/office/officeart/2005/8/layout/hierarchy3"/>
    <dgm:cxn modelId="{4F8E33A0-392B-4EF0-9840-BB1372DC859A}" type="presParOf" srcId="{DB409A37-8DB9-4B8E-9403-ED63DA210E8E}" destId="{CCAC516B-F212-4ADF-BEA3-23F218EA94F9}" srcOrd="0" destOrd="0" presId="urn:microsoft.com/office/officeart/2005/8/layout/hierarchy3"/>
    <dgm:cxn modelId="{34400EB9-8C80-40AD-83FC-0D2241C001A3}" type="presParOf" srcId="{DB409A37-8DB9-4B8E-9403-ED63DA210E8E}" destId="{8E6ED60B-1D8D-4A7B-8AE7-2BE5563138A0}" srcOrd="1" destOrd="0" presId="urn:microsoft.com/office/officeart/2005/8/layout/hierarchy3"/>
    <dgm:cxn modelId="{0B43C137-B900-4B98-B795-E631054B5875}" type="presParOf" srcId="{22976025-E9D2-4F8B-98E5-5923B56663F3}" destId="{59634542-0E84-4D2E-BB7C-6E99420C1CA0}" srcOrd="1" destOrd="0" presId="urn:microsoft.com/office/officeart/2005/8/layout/hierarchy3"/>
    <dgm:cxn modelId="{60BD7B4E-B00A-419C-BE80-5576D916EB6A}" type="presParOf" srcId="{59634542-0E84-4D2E-BB7C-6E99420C1CA0}" destId="{F4755586-2813-4D78-85B5-09B767A2AFDD}" srcOrd="0" destOrd="0" presId="urn:microsoft.com/office/officeart/2005/8/layout/hierarchy3"/>
    <dgm:cxn modelId="{87A86C8B-49D4-41CD-8B0C-05F214EBCFDF}" type="presParOf" srcId="{59634542-0E84-4D2E-BB7C-6E99420C1CA0}" destId="{B3C4F153-E0F8-495C-B7AD-45D26D8F2D38}" srcOrd="1" destOrd="0" presId="urn:microsoft.com/office/officeart/2005/8/layout/hierarchy3"/>
    <dgm:cxn modelId="{D6CA4C8B-2820-4B57-B9CE-7C3F7734FE88}" type="presParOf" srcId="{59634542-0E84-4D2E-BB7C-6E99420C1CA0}" destId="{7B8B134F-F916-47EC-BB8D-92B19D44D011}" srcOrd="2" destOrd="0" presId="urn:microsoft.com/office/officeart/2005/8/layout/hierarchy3"/>
    <dgm:cxn modelId="{F0D896B2-1505-4EBB-BE5A-527C164EDFC5}" type="presParOf" srcId="{59634542-0E84-4D2E-BB7C-6E99420C1CA0}" destId="{B0F0C2D5-F094-45DD-A6A0-AFC0D22871B9}" srcOrd="3" destOrd="0" presId="urn:microsoft.com/office/officeart/2005/8/layout/hierarchy3"/>
    <dgm:cxn modelId="{FCD49334-EE89-49A8-B539-9BCEE63084EE}" type="presParOf" srcId="{59634542-0E84-4D2E-BB7C-6E99420C1CA0}" destId="{6923CF1D-0B97-4EE0-B411-B8CDC2FF3F4E}" srcOrd="4" destOrd="0" presId="urn:microsoft.com/office/officeart/2005/8/layout/hierarchy3"/>
    <dgm:cxn modelId="{20966D34-5BBB-4DA8-AA93-F9A806A5E4A7}" type="presParOf" srcId="{59634542-0E84-4D2E-BB7C-6E99420C1CA0}" destId="{88ED5C7C-018B-4841-9723-6E60917906A5}" srcOrd="5" destOrd="0" presId="urn:microsoft.com/office/officeart/2005/8/layout/hierarchy3"/>
    <dgm:cxn modelId="{B7114A3F-D5A5-42B5-AA4B-368B7DEB8555}" type="presParOf" srcId="{59634542-0E84-4D2E-BB7C-6E99420C1CA0}" destId="{0688EB8D-855F-43AE-8315-591697B47A1B}" srcOrd="6" destOrd="0" presId="urn:microsoft.com/office/officeart/2005/8/layout/hierarchy3"/>
    <dgm:cxn modelId="{64419997-84B7-4A4E-A2A1-D60CB631543B}" type="presParOf" srcId="{59634542-0E84-4D2E-BB7C-6E99420C1CA0}" destId="{339653D1-09D5-413C-84E5-983D8AF6DBC9}" srcOrd="7" destOrd="0" presId="urn:microsoft.com/office/officeart/2005/8/layout/hierarchy3"/>
    <dgm:cxn modelId="{959F8403-A4F0-4B67-950E-E5F2C2018684}" type="presParOf" srcId="{59634542-0E84-4D2E-BB7C-6E99420C1CA0}" destId="{90A1D02F-4D7D-4E8C-86B5-AF621012E962}" srcOrd="8" destOrd="0" presId="urn:microsoft.com/office/officeart/2005/8/layout/hierarchy3"/>
    <dgm:cxn modelId="{0F36A041-051D-40CC-96F9-2D2E9F956CBB}" type="presParOf" srcId="{59634542-0E84-4D2E-BB7C-6E99420C1CA0}" destId="{C580D007-C192-4941-A06D-2E95C32A7575}" srcOrd="9" destOrd="0" presId="urn:microsoft.com/office/officeart/2005/8/layout/hierarchy3"/>
    <dgm:cxn modelId="{528CB8C2-600D-4774-B563-39578515C55B}" type="presParOf" srcId="{E9DDAA08-6761-4FAB-8741-68DBA2B9A356}" destId="{10263E43-D98F-4C53-8912-827FF05AA92E}" srcOrd="1" destOrd="0" presId="urn:microsoft.com/office/officeart/2005/8/layout/hierarchy3"/>
    <dgm:cxn modelId="{037298C2-146F-4B3B-AA5E-86AFE37A0371}" type="presParOf" srcId="{10263E43-D98F-4C53-8912-827FF05AA92E}" destId="{C46A725E-6EEE-4CDE-B777-6337A67AA59F}" srcOrd="0" destOrd="0" presId="urn:microsoft.com/office/officeart/2005/8/layout/hierarchy3"/>
    <dgm:cxn modelId="{4E67B434-4D4F-4D12-BA99-A6C223424998}" type="presParOf" srcId="{C46A725E-6EEE-4CDE-B777-6337A67AA59F}" destId="{D87D0A9D-941C-4F9C-94C8-9E12A98412D3}" srcOrd="0" destOrd="0" presId="urn:microsoft.com/office/officeart/2005/8/layout/hierarchy3"/>
    <dgm:cxn modelId="{59AF421A-F22D-4571-9E34-8F2FD2273405}" type="presParOf" srcId="{C46A725E-6EEE-4CDE-B777-6337A67AA59F}" destId="{3A0E5FE7-9C27-413B-AAF0-B099B5D2F5A4}" srcOrd="1" destOrd="0" presId="urn:microsoft.com/office/officeart/2005/8/layout/hierarchy3"/>
    <dgm:cxn modelId="{BA31058A-A79E-4850-9FF5-DD75057CFA71}" type="presParOf" srcId="{10263E43-D98F-4C53-8912-827FF05AA92E}" destId="{E296EAE4-A5B2-4DE6-8940-1BBA570C359F}" srcOrd="1" destOrd="0" presId="urn:microsoft.com/office/officeart/2005/8/layout/hierarchy3"/>
    <dgm:cxn modelId="{CE8EB2B8-07D7-435F-AB3D-A07D6E841A44}" type="presParOf" srcId="{E296EAE4-A5B2-4DE6-8940-1BBA570C359F}" destId="{E9F534B5-641B-4050-8414-91AFBCEBF708}" srcOrd="0" destOrd="0" presId="urn:microsoft.com/office/officeart/2005/8/layout/hierarchy3"/>
    <dgm:cxn modelId="{D3D33255-41CD-43C4-8130-224FF5C3C1D6}" type="presParOf" srcId="{E296EAE4-A5B2-4DE6-8940-1BBA570C359F}" destId="{0DFF05BA-913E-4AB6-A0ED-015A5762D9FF}" srcOrd="1" destOrd="0" presId="urn:microsoft.com/office/officeart/2005/8/layout/hierarchy3"/>
    <dgm:cxn modelId="{4B57906A-DDAA-4B34-A63A-2761B6B45C16}" type="presParOf" srcId="{E296EAE4-A5B2-4DE6-8940-1BBA570C359F}" destId="{6FF90071-A0CD-4B16-A096-9EE0DABDEAB9}" srcOrd="2" destOrd="0" presId="urn:microsoft.com/office/officeart/2005/8/layout/hierarchy3"/>
    <dgm:cxn modelId="{A405E1E8-9A8E-4637-AA3B-0370DF8FE5BB}" type="presParOf" srcId="{E296EAE4-A5B2-4DE6-8940-1BBA570C359F}" destId="{2A9567A5-B752-4AA4-ACB1-27B0347463C9}" srcOrd="3" destOrd="0" presId="urn:microsoft.com/office/officeart/2005/8/layout/hierarchy3"/>
    <dgm:cxn modelId="{A00A6E59-C793-47BF-94F9-9B65D55D682E}" type="presParOf" srcId="{E296EAE4-A5B2-4DE6-8940-1BBA570C359F}" destId="{D12FAFAF-2BA1-4006-87D2-DC08D7943CCC}" srcOrd="4" destOrd="0" presId="urn:microsoft.com/office/officeart/2005/8/layout/hierarchy3"/>
    <dgm:cxn modelId="{AEF2E754-3A20-482A-9855-6EEEF0EB32E4}" type="presParOf" srcId="{E296EAE4-A5B2-4DE6-8940-1BBA570C359F}" destId="{A0349882-21B6-4251-96D5-118856B793B8}" srcOrd="5" destOrd="0" presId="urn:microsoft.com/office/officeart/2005/8/layout/hierarchy3"/>
    <dgm:cxn modelId="{AB0E77BD-866C-430E-91F2-6929341A4262}" type="presParOf" srcId="{E296EAE4-A5B2-4DE6-8940-1BBA570C359F}" destId="{BCEAD18A-A62E-47A4-9B2A-748D7DF958C8}" srcOrd="6" destOrd="0" presId="urn:microsoft.com/office/officeart/2005/8/layout/hierarchy3"/>
    <dgm:cxn modelId="{41774334-AA85-490C-AE85-8FF1AAD9CD9E}" type="presParOf" srcId="{E296EAE4-A5B2-4DE6-8940-1BBA570C359F}" destId="{72A40088-5FE8-445B-BCB0-675D997BD112}" srcOrd="7" destOrd="0" presId="urn:microsoft.com/office/officeart/2005/8/layout/hierarchy3"/>
    <dgm:cxn modelId="{9F0E4AE2-2720-4B9C-8DCA-D8DE5C4A0287}" type="presParOf" srcId="{E296EAE4-A5B2-4DE6-8940-1BBA570C359F}" destId="{D584B072-82FF-4249-A0D7-8FF6301D06AB}" srcOrd="8" destOrd="0" presId="urn:microsoft.com/office/officeart/2005/8/layout/hierarchy3"/>
    <dgm:cxn modelId="{2088131B-61FB-4F53-9C4F-40E62F818083}" type="presParOf" srcId="{E296EAE4-A5B2-4DE6-8940-1BBA570C359F}" destId="{04D1538D-44F0-49DA-A93F-B4729C221956}" srcOrd="9" destOrd="0" presId="urn:microsoft.com/office/officeart/2005/8/layout/hierarchy3"/>
    <dgm:cxn modelId="{04A7FD5A-D66E-4581-8954-8D99AB22B08D}" type="presParOf" srcId="{E296EAE4-A5B2-4DE6-8940-1BBA570C359F}" destId="{C71BD3DA-1390-49E9-ACE9-13BC4EB6C072}" srcOrd="10" destOrd="0" presId="urn:microsoft.com/office/officeart/2005/8/layout/hierarchy3"/>
    <dgm:cxn modelId="{85ED51AD-86EA-4EB6-924D-00EF442B7156}" type="presParOf" srcId="{E296EAE4-A5B2-4DE6-8940-1BBA570C359F}" destId="{A86A13C4-4B88-4D72-AA75-5F659B959EC2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B052A9-BB98-42B8-AC8E-288CCAB397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C0036BD-7D49-47C9-8346-6D34A3B342D0}">
      <dgm:prSet phldrT="[Text]"/>
      <dgm:spPr/>
      <dgm:t>
        <a:bodyPr/>
        <a:lstStyle/>
        <a:p>
          <a:r>
            <a:rPr lang="ru-RU" dirty="0"/>
            <a:t>Начинающие</a:t>
          </a:r>
          <a:endParaRPr lang="de-DE" dirty="0"/>
        </a:p>
      </dgm:t>
    </dgm:pt>
    <dgm:pt modelId="{C364BF3E-9922-4711-BFD2-62D6E70B3803}" type="parTrans" cxnId="{15B79B96-9144-4696-B802-77A02E8D72A3}">
      <dgm:prSet/>
      <dgm:spPr/>
      <dgm:t>
        <a:bodyPr/>
        <a:lstStyle/>
        <a:p>
          <a:endParaRPr lang="de-DE"/>
        </a:p>
      </dgm:t>
    </dgm:pt>
    <dgm:pt modelId="{61F37DC5-A92D-4146-92AB-59E1693CA343}" type="sibTrans" cxnId="{15B79B96-9144-4696-B802-77A02E8D72A3}">
      <dgm:prSet/>
      <dgm:spPr/>
      <dgm:t>
        <a:bodyPr/>
        <a:lstStyle/>
        <a:p>
          <a:endParaRPr lang="de-DE"/>
        </a:p>
      </dgm:t>
    </dgm:pt>
    <dgm:pt modelId="{574989BE-41F2-4E35-BAB3-BEBBF7001E1D}">
      <dgm:prSet phldrT="[Text]"/>
      <dgm:spPr/>
      <dgm:t>
        <a:bodyPr/>
        <a:lstStyle/>
        <a:p>
          <a:r>
            <a:rPr lang="ru-RU" dirty="0"/>
            <a:t>Профессионалы</a:t>
          </a:r>
          <a:endParaRPr lang="de-DE" dirty="0"/>
        </a:p>
      </dgm:t>
    </dgm:pt>
    <dgm:pt modelId="{8106FEB9-8F1A-4D0A-8CA3-6447B17277F0}" type="parTrans" cxnId="{03A79B7D-D6B2-43E5-B23A-F567057E6D44}">
      <dgm:prSet/>
      <dgm:spPr/>
      <dgm:t>
        <a:bodyPr/>
        <a:lstStyle/>
        <a:p>
          <a:endParaRPr lang="de-DE"/>
        </a:p>
      </dgm:t>
    </dgm:pt>
    <dgm:pt modelId="{FCA5C3D6-373C-486C-93A8-2FF05E55A018}" type="sibTrans" cxnId="{03A79B7D-D6B2-43E5-B23A-F567057E6D44}">
      <dgm:prSet/>
      <dgm:spPr/>
      <dgm:t>
        <a:bodyPr/>
        <a:lstStyle/>
        <a:p>
          <a:endParaRPr lang="de-DE"/>
        </a:p>
      </dgm:t>
    </dgm:pt>
    <dgm:pt modelId="{92BA9CBD-E701-4B97-A4E8-7E5EF9438764}">
      <dgm:prSet phldrT="[Text]"/>
      <dgm:spPr/>
      <dgm:t>
        <a:bodyPr/>
        <a:lstStyle/>
        <a:p>
          <a:r>
            <a:rPr lang="ru-RU" dirty="0"/>
            <a:t>Энтузиасты</a:t>
          </a:r>
        </a:p>
      </dgm:t>
    </dgm:pt>
    <dgm:pt modelId="{B38D67FA-2ADF-4C49-98E1-BAB1A1EB756A}" type="parTrans" cxnId="{0DA377B5-D773-45C0-AC3E-F006E915BEB0}">
      <dgm:prSet/>
      <dgm:spPr/>
      <dgm:t>
        <a:bodyPr/>
        <a:lstStyle/>
        <a:p>
          <a:endParaRPr lang="de-DE"/>
        </a:p>
      </dgm:t>
    </dgm:pt>
    <dgm:pt modelId="{038A2D3C-6544-46FF-BE06-E3AC48F04A9C}" type="sibTrans" cxnId="{0DA377B5-D773-45C0-AC3E-F006E915BEB0}">
      <dgm:prSet/>
      <dgm:spPr/>
      <dgm:t>
        <a:bodyPr/>
        <a:lstStyle/>
        <a:p>
          <a:endParaRPr lang="de-DE"/>
        </a:p>
      </dgm:t>
    </dgm:pt>
    <dgm:pt modelId="{E696FF34-1ACE-4AB7-926E-86C3B6E5067E}" type="pres">
      <dgm:prSet presAssocID="{67B052A9-BB98-42B8-AC8E-288CCAB3976E}" presName="compositeShape" presStyleCnt="0">
        <dgm:presLayoutVars>
          <dgm:chMax val="7"/>
          <dgm:dir/>
          <dgm:resizeHandles val="exact"/>
        </dgm:presLayoutVars>
      </dgm:prSet>
      <dgm:spPr/>
    </dgm:pt>
    <dgm:pt modelId="{88F2B7B6-E7B8-4810-82AC-28BFBA8D5856}" type="pres">
      <dgm:prSet presAssocID="{FC0036BD-7D49-47C9-8346-6D34A3B342D0}" presName="circ1" presStyleLbl="vennNode1" presStyleIdx="0" presStyleCnt="3"/>
      <dgm:spPr/>
    </dgm:pt>
    <dgm:pt modelId="{6196505F-F289-4DAA-A47B-59AECFD8BA63}" type="pres">
      <dgm:prSet presAssocID="{FC0036BD-7D49-47C9-8346-6D34A3B342D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6797B3-A69E-4759-986E-1C0BE8B39015}" type="pres">
      <dgm:prSet presAssocID="{574989BE-41F2-4E35-BAB3-BEBBF7001E1D}" presName="circ2" presStyleLbl="vennNode1" presStyleIdx="1" presStyleCnt="3"/>
      <dgm:spPr/>
    </dgm:pt>
    <dgm:pt modelId="{3BAE7A23-EBAB-45E2-9D33-0E85A3A969BB}" type="pres">
      <dgm:prSet presAssocID="{574989BE-41F2-4E35-BAB3-BEBBF7001E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00FA9F2-8A86-41A1-BB6B-02F6B8F6E0A5}" type="pres">
      <dgm:prSet presAssocID="{92BA9CBD-E701-4B97-A4E8-7E5EF9438764}" presName="circ3" presStyleLbl="vennNode1" presStyleIdx="2" presStyleCnt="3"/>
      <dgm:spPr/>
    </dgm:pt>
    <dgm:pt modelId="{CE42706A-86E9-4E12-AE6C-A22D183AFF8B}" type="pres">
      <dgm:prSet presAssocID="{92BA9CBD-E701-4B97-A4E8-7E5EF943876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B4F2E01-7404-41AD-A9A3-8937898BB1B3}" type="presOf" srcId="{574989BE-41F2-4E35-BAB3-BEBBF7001E1D}" destId="{5A6797B3-A69E-4759-986E-1C0BE8B39015}" srcOrd="0" destOrd="0" presId="urn:microsoft.com/office/officeart/2005/8/layout/venn1"/>
    <dgm:cxn modelId="{9930ED62-79E9-4323-8E45-352D6F0B6DA2}" type="presOf" srcId="{FC0036BD-7D49-47C9-8346-6D34A3B342D0}" destId="{88F2B7B6-E7B8-4810-82AC-28BFBA8D5856}" srcOrd="0" destOrd="0" presId="urn:microsoft.com/office/officeart/2005/8/layout/venn1"/>
    <dgm:cxn modelId="{B99BA767-35F0-4284-9F65-18EB74A750B4}" type="presOf" srcId="{FC0036BD-7D49-47C9-8346-6D34A3B342D0}" destId="{6196505F-F289-4DAA-A47B-59AECFD8BA63}" srcOrd="1" destOrd="0" presId="urn:microsoft.com/office/officeart/2005/8/layout/venn1"/>
    <dgm:cxn modelId="{03A79B7D-D6B2-43E5-B23A-F567057E6D44}" srcId="{67B052A9-BB98-42B8-AC8E-288CCAB3976E}" destId="{574989BE-41F2-4E35-BAB3-BEBBF7001E1D}" srcOrd="1" destOrd="0" parTransId="{8106FEB9-8F1A-4D0A-8CA3-6447B17277F0}" sibTransId="{FCA5C3D6-373C-486C-93A8-2FF05E55A018}"/>
    <dgm:cxn modelId="{D31E548F-98C2-41E7-A545-2B74E9F93A3D}" type="presOf" srcId="{574989BE-41F2-4E35-BAB3-BEBBF7001E1D}" destId="{3BAE7A23-EBAB-45E2-9D33-0E85A3A969BB}" srcOrd="1" destOrd="0" presId="urn:microsoft.com/office/officeart/2005/8/layout/venn1"/>
    <dgm:cxn modelId="{A44E0996-D3AA-4734-BB60-F08D2C9318C5}" type="presOf" srcId="{92BA9CBD-E701-4B97-A4E8-7E5EF9438764}" destId="{CE42706A-86E9-4E12-AE6C-A22D183AFF8B}" srcOrd="1" destOrd="0" presId="urn:microsoft.com/office/officeart/2005/8/layout/venn1"/>
    <dgm:cxn modelId="{15B79B96-9144-4696-B802-77A02E8D72A3}" srcId="{67B052A9-BB98-42B8-AC8E-288CCAB3976E}" destId="{FC0036BD-7D49-47C9-8346-6D34A3B342D0}" srcOrd="0" destOrd="0" parTransId="{C364BF3E-9922-4711-BFD2-62D6E70B3803}" sibTransId="{61F37DC5-A92D-4146-92AB-59E1693CA343}"/>
    <dgm:cxn modelId="{63715498-5D0F-479E-A249-6D1B6A7C8D2A}" type="presOf" srcId="{92BA9CBD-E701-4B97-A4E8-7E5EF9438764}" destId="{200FA9F2-8A86-41A1-BB6B-02F6B8F6E0A5}" srcOrd="0" destOrd="0" presId="urn:microsoft.com/office/officeart/2005/8/layout/venn1"/>
    <dgm:cxn modelId="{EBD71FA5-7061-429E-8E7F-69EBC3BD365E}" type="presOf" srcId="{67B052A9-BB98-42B8-AC8E-288CCAB3976E}" destId="{E696FF34-1ACE-4AB7-926E-86C3B6E5067E}" srcOrd="0" destOrd="0" presId="urn:microsoft.com/office/officeart/2005/8/layout/venn1"/>
    <dgm:cxn modelId="{0DA377B5-D773-45C0-AC3E-F006E915BEB0}" srcId="{67B052A9-BB98-42B8-AC8E-288CCAB3976E}" destId="{92BA9CBD-E701-4B97-A4E8-7E5EF9438764}" srcOrd="2" destOrd="0" parTransId="{B38D67FA-2ADF-4C49-98E1-BAB1A1EB756A}" sibTransId="{038A2D3C-6544-46FF-BE06-E3AC48F04A9C}"/>
    <dgm:cxn modelId="{00F7B04E-FB27-450F-99B6-288D1E825660}" type="presParOf" srcId="{E696FF34-1ACE-4AB7-926E-86C3B6E5067E}" destId="{88F2B7B6-E7B8-4810-82AC-28BFBA8D5856}" srcOrd="0" destOrd="0" presId="urn:microsoft.com/office/officeart/2005/8/layout/venn1"/>
    <dgm:cxn modelId="{0F1885E4-6304-4625-A264-A396E821897D}" type="presParOf" srcId="{E696FF34-1ACE-4AB7-926E-86C3B6E5067E}" destId="{6196505F-F289-4DAA-A47B-59AECFD8BA63}" srcOrd="1" destOrd="0" presId="urn:microsoft.com/office/officeart/2005/8/layout/venn1"/>
    <dgm:cxn modelId="{B6FEC69A-321D-410A-AD1C-2E034554B024}" type="presParOf" srcId="{E696FF34-1ACE-4AB7-926E-86C3B6E5067E}" destId="{5A6797B3-A69E-4759-986E-1C0BE8B39015}" srcOrd="2" destOrd="0" presId="urn:microsoft.com/office/officeart/2005/8/layout/venn1"/>
    <dgm:cxn modelId="{BC1C2188-A145-45BA-BBE7-BD3661DDF87E}" type="presParOf" srcId="{E696FF34-1ACE-4AB7-926E-86C3B6E5067E}" destId="{3BAE7A23-EBAB-45E2-9D33-0E85A3A969BB}" srcOrd="3" destOrd="0" presId="urn:microsoft.com/office/officeart/2005/8/layout/venn1"/>
    <dgm:cxn modelId="{FCBF842A-CF8E-4287-B705-970FB0B5EF1C}" type="presParOf" srcId="{E696FF34-1ACE-4AB7-926E-86C3B6E5067E}" destId="{200FA9F2-8A86-41A1-BB6B-02F6B8F6E0A5}" srcOrd="4" destOrd="0" presId="urn:microsoft.com/office/officeart/2005/8/layout/venn1"/>
    <dgm:cxn modelId="{67EB9DE3-91D7-4550-8E0A-6F26FFFD61CB}" type="presParOf" srcId="{E696FF34-1ACE-4AB7-926E-86C3B6E5067E}" destId="{CE42706A-86E9-4E12-AE6C-A22D183AFF8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C516B-F212-4ADF-BEA3-23F218EA94F9}">
      <dsp:nvSpPr>
        <dsp:cNvPr id="0" name=""/>
        <dsp:cNvSpPr/>
      </dsp:nvSpPr>
      <dsp:spPr>
        <a:xfrm>
          <a:off x="802750" y="2192"/>
          <a:ext cx="1366675" cy="683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Классика</a:t>
          </a:r>
          <a:endParaRPr lang="de-DE" sz="2400" b="1" kern="1200" dirty="0"/>
        </a:p>
      </dsp:txBody>
      <dsp:txXfrm>
        <a:off x="822764" y="22206"/>
        <a:ext cx="1326647" cy="643309"/>
      </dsp:txXfrm>
    </dsp:sp>
    <dsp:sp modelId="{F4755586-2813-4D78-85B5-09B767A2AFDD}">
      <dsp:nvSpPr>
        <dsp:cNvPr id="0" name=""/>
        <dsp:cNvSpPr/>
      </dsp:nvSpPr>
      <dsp:spPr>
        <a:xfrm>
          <a:off x="939417" y="685530"/>
          <a:ext cx="136667" cy="512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503"/>
              </a:lnTo>
              <a:lnTo>
                <a:pt x="136667" y="512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4F153-E0F8-495C-B7AD-45D26D8F2D38}">
      <dsp:nvSpPr>
        <dsp:cNvPr id="0" name=""/>
        <dsp:cNvSpPr/>
      </dsp:nvSpPr>
      <dsp:spPr>
        <a:xfrm>
          <a:off x="1076085" y="856364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Два слоя</a:t>
          </a:r>
          <a:endParaRPr lang="de-DE" sz="1400" kern="1200" dirty="0"/>
        </a:p>
      </dsp:txBody>
      <dsp:txXfrm>
        <a:off x="1096099" y="876378"/>
        <a:ext cx="1053312" cy="643309"/>
      </dsp:txXfrm>
    </dsp:sp>
    <dsp:sp modelId="{7B8B134F-F916-47EC-BB8D-92B19D44D011}">
      <dsp:nvSpPr>
        <dsp:cNvPr id="0" name=""/>
        <dsp:cNvSpPr/>
      </dsp:nvSpPr>
      <dsp:spPr>
        <a:xfrm>
          <a:off x="939417" y="685530"/>
          <a:ext cx="136667" cy="1366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675"/>
              </a:lnTo>
              <a:lnTo>
                <a:pt x="136667" y="1366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0C2D5-F094-45DD-A6A0-AFC0D22871B9}">
      <dsp:nvSpPr>
        <dsp:cNvPr id="0" name=""/>
        <dsp:cNvSpPr/>
      </dsp:nvSpPr>
      <dsp:spPr>
        <a:xfrm>
          <a:off x="1076085" y="1710536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DeponitMix </a:t>
          </a:r>
          <a:r>
            <a:rPr lang="ru-RU" sz="1400" kern="1200" dirty="0"/>
            <a:t>для питания</a:t>
          </a:r>
          <a:endParaRPr lang="de-DE" sz="1400" kern="1200" dirty="0"/>
        </a:p>
      </dsp:txBody>
      <dsp:txXfrm>
        <a:off x="1096099" y="1730550"/>
        <a:ext cx="1053312" cy="643309"/>
      </dsp:txXfrm>
    </dsp:sp>
    <dsp:sp modelId="{6923CF1D-0B97-4EE0-B411-B8CDC2FF3F4E}">
      <dsp:nvSpPr>
        <dsp:cNvPr id="0" name=""/>
        <dsp:cNvSpPr/>
      </dsp:nvSpPr>
      <dsp:spPr>
        <a:xfrm>
          <a:off x="939417" y="685530"/>
          <a:ext cx="136667" cy="2220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0847"/>
              </a:lnTo>
              <a:lnTo>
                <a:pt x="136667" y="2220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D5C7C-018B-4841-9723-6E60917906A5}">
      <dsp:nvSpPr>
        <dsp:cNvPr id="0" name=""/>
        <dsp:cNvSpPr/>
      </dsp:nvSpPr>
      <dsp:spPr>
        <a:xfrm>
          <a:off x="1076085" y="2564708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Сверху слой гравия</a:t>
          </a:r>
          <a:endParaRPr lang="de-DE" sz="1400" kern="1200" dirty="0"/>
        </a:p>
      </dsp:txBody>
      <dsp:txXfrm>
        <a:off x="1096099" y="2584722"/>
        <a:ext cx="1053312" cy="643309"/>
      </dsp:txXfrm>
    </dsp:sp>
    <dsp:sp modelId="{0688EB8D-855F-43AE-8315-591697B47A1B}">
      <dsp:nvSpPr>
        <dsp:cNvPr id="0" name=""/>
        <dsp:cNvSpPr/>
      </dsp:nvSpPr>
      <dsp:spPr>
        <a:xfrm>
          <a:off x="939417" y="685530"/>
          <a:ext cx="136667" cy="3075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5019"/>
              </a:lnTo>
              <a:lnTo>
                <a:pt x="136667" y="3075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653D1-09D5-413C-84E5-983D8AF6DBC9}">
      <dsp:nvSpPr>
        <dsp:cNvPr id="0" name=""/>
        <dsp:cNvSpPr/>
      </dsp:nvSpPr>
      <dsp:spPr>
        <a:xfrm>
          <a:off x="1076085" y="3418880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Работает несколько лет</a:t>
          </a:r>
          <a:endParaRPr lang="de-DE" sz="1400" kern="1200" dirty="0"/>
        </a:p>
      </dsp:txBody>
      <dsp:txXfrm>
        <a:off x="1096099" y="3438894"/>
        <a:ext cx="1053312" cy="643309"/>
      </dsp:txXfrm>
    </dsp:sp>
    <dsp:sp modelId="{90A1D02F-4D7D-4E8C-86B5-AF621012E962}">
      <dsp:nvSpPr>
        <dsp:cNvPr id="0" name=""/>
        <dsp:cNvSpPr/>
      </dsp:nvSpPr>
      <dsp:spPr>
        <a:xfrm>
          <a:off x="939417" y="685530"/>
          <a:ext cx="136667" cy="3929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9191"/>
              </a:lnTo>
              <a:lnTo>
                <a:pt x="136667" y="3929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0D007-C192-4941-A06D-2E95C32A7575}">
      <dsp:nvSpPr>
        <dsp:cNvPr id="0" name=""/>
        <dsp:cNvSpPr/>
      </dsp:nvSpPr>
      <dsp:spPr>
        <a:xfrm>
          <a:off x="1076085" y="4273052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Много разных цветов</a:t>
          </a:r>
          <a:endParaRPr lang="de-DE" sz="1400" kern="1200" dirty="0"/>
        </a:p>
      </dsp:txBody>
      <dsp:txXfrm>
        <a:off x="1096099" y="4293066"/>
        <a:ext cx="1053312" cy="643309"/>
      </dsp:txXfrm>
    </dsp:sp>
    <dsp:sp modelId="{D87D0A9D-941C-4F9C-94C8-9E12A98412D3}">
      <dsp:nvSpPr>
        <dsp:cNvPr id="0" name=""/>
        <dsp:cNvSpPr/>
      </dsp:nvSpPr>
      <dsp:spPr>
        <a:xfrm>
          <a:off x="2535913" y="333"/>
          <a:ext cx="1366675" cy="683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Модерн</a:t>
          </a:r>
          <a:endParaRPr lang="de-DE" sz="2400" b="1" kern="1200" dirty="0"/>
        </a:p>
      </dsp:txBody>
      <dsp:txXfrm>
        <a:off x="2555927" y="20347"/>
        <a:ext cx="1326647" cy="643309"/>
      </dsp:txXfrm>
    </dsp:sp>
    <dsp:sp modelId="{E9F534B5-641B-4050-8414-91AFBCEBF708}">
      <dsp:nvSpPr>
        <dsp:cNvPr id="0" name=""/>
        <dsp:cNvSpPr/>
      </dsp:nvSpPr>
      <dsp:spPr>
        <a:xfrm>
          <a:off x="2672580" y="683671"/>
          <a:ext cx="111848" cy="514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361"/>
              </a:lnTo>
              <a:lnTo>
                <a:pt x="111848" y="5143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F05BA-913E-4AB6-A0ED-015A5762D9FF}">
      <dsp:nvSpPr>
        <dsp:cNvPr id="0" name=""/>
        <dsp:cNvSpPr/>
      </dsp:nvSpPr>
      <dsp:spPr>
        <a:xfrm>
          <a:off x="2784429" y="856364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Один слой</a:t>
          </a:r>
          <a:endParaRPr lang="de-DE" sz="1400" kern="1200" dirty="0"/>
        </a:p>
      </dsp:txBody>
      <dsp:txXfrm>
        <a:off x="2804443" y="876378"/>
        <a:ext cx="1053312" cy="643309"/>
      </dsp:txXfrm>
    </dsp:sp>
    <dsp:sp modelId="{6FF90071-A0CD-4B16-A096-9EE0DABDEAB9}">
      <dsp:nvSpPr>
        <dsp:cNvPr id="0" name=""/>
        <dsp:cNvSpPr/>
      </dsp:nvSpPr>
      <dsp:spPr>
        <a:xfrm>
          <a:off x="2672580" y="683671"/>
          <a:ext cx="111848" cy="1368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533"/>
              </a:lnTo>
              <a:lnTo>
                <a:pt x="111848" y="13685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567A5-B752-4AA4-ACB1-27B0347463C9}">
      <dsp:nvSpPr>
        <dsp:cNvPr id="0" name=""/>
        <dsp:cNvSpPr/>
      </dsp:nvSpPr>
      <dsp:spPr>
        <a:xfrm>
          <a:off x="2784429" y="1710536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Soil</a:t>
          </a:r>
        </a:p>
      </dsp:txBody>
      <dsp:txXfrm>
        <a:off x="2804443" y="1730550"/>
        <a:ext cx="1053312" cy="643309"/>
      </dsp:txXfrm>
    </dsp:sp>
    <dsp:sp modelId="{D12FAFAF-2BA1-4006-87D2-DC08D7943CCC}">
      <dsp:nvSpPr>
        <dsp:cNvPr id="0" name=""/>
        <dsp:cNvSpPr/>
      </dsp:nvSpPr>
      <dsp:spPr>
        <a:xfrm>
          <a:off x="2672580" y="683671"/>
          <a:ext cx="111848" cy="222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705"/>
              </a:lnTo>
              <a:lnTo>
                <a:pt x="111848" y="2222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49882-21B6-4251-96D5-118856B793B8}">
      <dsp:nvSpPr>
        <dsp:cNvPr id="0" name=""/>
        <dsp:cNvSpPr/>
      </dsp:nvSpPr>
      <dsp:spPr>
        <a:xfrm>
          <a:off x="2784429" y="2564708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Продукт </a:t>
          </a:r>
          <a:br>
            <a:rPr lang="ru-RU" sz="1400" kern="1200" dirty="0"/>
          </a:br>
          <a:r>
            <a:rPr lang="ru-RU" sz="1400" kern="1200" dirty="0"/>
            <a:t>2-в-1</a:t>
          </a:r>
          <a:endParaRPr lang="de-DE" sz="1400" kern="1200" dirty="0"/>
        </a:p>
      </dsp:txBody>
      <dsp:txXfrm>
        <a:off x="2804443" y="2584722"/>
        <a:ext cx="1053312" cy="643309"/>
      </dsp:txXfrm>
    </dsp:sp>
    <dsp:sp modelId="{BCEAD18A-A62E-47A4-9B2A-748D7DF958C8}">
      <dsp:nvSpPr>
        <dsp:cNvPr id="0" name=""/>
        <dsp:cNvSpPr/>
      </dsp:nvSpPr>
      <dsp:spPr>
        <a:xfrm>
          <a:off x="2672580" y="683671"/>
          <a:ext cx="111848" cy="3076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6878"/>
              </a:lnTo>
              <a:lnTo>
                <a:pt x="111848" y="30768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40088-5FE8-445B-BCB0-675D997BD112}">
      <dsp:nvSpPr>
        <dsp:cNvPr id="0" name=""/>
        <dsp:cNvSpPr/>
      </dsp:nvSpPr>
      <dsp:spPr>
        <a:xfrm>
          <a:off x="2784429" y="3418880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Работает </a:t>
          </a:r>
          <a:br>
            <a:rPr lang="ru-RU" sz="1400" kern="1200" dirty="0"/>
          </a:br>
          <a:r>
            <a:rPr lang="de-DE" sz="1400" kern="1200" dirty="0"/>
            <a:t>2 </a:t>
          </a:r>
          <a:r>
            <a:rPr lang="ru-RU" sz="1400" kern="1200" dirty="0"/>
            <a:t>года</a:t>
          </a:r>
          <a:endParaRPr lang="de-DE" sz="1400" kern="1200" dirty="0"/>
        </a:p>
      </dsp:txBody>
      <dsp:txXfrm>
        <a:off x="2804443" y="3438894"/>
        <a:ext cx="1053312" cy="643309"/>
      </dsp:txXfrm>
    </dsp:sp>
    <dsp:sp modelId="{D584B072-82FF-4249-A0D7-8FF6301D06AB}">
      <dsp:nvSpPr>
        <dsp:cNvPr id="0" name=""/>
        <dsp:cNvSpPr/>
      </dsp:nvSpPr>
      <dsp:spPr>
        <a:xfrm>
          <a:off x="2672580" y="683671"/>
          <a:ext cx="111848" cy="3931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1050"/>
              </a:lnTo>
              <a:lnTo>
                <a:pt x="111848" y="39310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D1538D-44F0-49DA-A93F-B4729C221956}">
      <dsp:nvSpPr>
        <dsp:cNvPr id="0" name=""/>
        <dsp:cNvSpPr/>
      </dsp:nvSpPr>
      <dsp:spPr>
        <a:xfrm>
          <a:off x="2784429" y="4273052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Только один цвет</a:t>
          </a:r>
          <a:endParaRPr lang="de-DE" sz="1400" kern="1200" dirty="0"/>
        </a:p>
      </dsp:txBody>
      <dsp:txXfrm>
        <a:off x="2804443" y="4293066"/>
        <a:ext cx="1053312" cy="643309"/>
      </dsp:txXfrm>
    </dsp:sp>
    <dsp:sp modelId="{C71BD3DA-1390-49E9-ACE9-13BC4EB6C072}">
      <dsp:nvSpPr>
        <dsp:cNvPr id="0" name=""/>
        <dsp:cNvSpPr/>
      </dsp:nvSpPr>
      <dsp:spPr>
        <a:xfrm>
          <a:off x="2672580" y="683671"/>
          <a:ext cx="111848" cy="4785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5222"/>
              </a:lnTo>
              <a:lnTo>
                <a:pt x="111848" y="47852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A13C4-4B88-4D72-AA75-5F659B959EC2}">
      <dsp:nvSpPr>
        <dsp:cNvPr id="0" name=""/>
        <dsp:cNvSpPr/>
      </dsp:nvSpPr>
      <dsp:spPr>
        <a:xfrm>
          <a:off x="2784429" y="5127224"/>
          <a:ext cx="1093340" cy="68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Взаимодей-ствие с водой</a:t>
          </a:r>
          <a:endParaRPr lang="de-DE" sz="1400" kern="1200" dirty="0"/>
        </a:p>
      </dsp:txBody>
      <dsp:txXfrm>
        <a:off x="2804443" y="5147238"/>
        <a:ext cx="1053312" cy="643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2B7B6-E7B8-4810-82AC-28BFBA8D5856}">
      <dsp:nvSpPr>
        <dsp:cNvPr id="0" name=""/>
        <dsp:cNvSpPr/>
      </dsp:nvSpPr>
      <dsp:spPr>
        <a:xfrm>
          <a:off x="1731415" y="38355"/>
          <a:ext cx="1841080" cy="18410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Начинающие</a:t>
          </a:r>
          <a:endParaRPr lang="de-DE" sz="1200" kern="1200" dirty="0"/>
        </a:p>
      </dsp:txBody>
      <dsp:txXfrm>
        <a:off x="1976893" y="360544"/>
        <a:ext cx="1350125" cy="828486"/>
      </dsp:txXfrm>
    </dsp:sp>
    <dsp:sp modelId="{5A6797B3-A69E-4759-986E-1C0BE8B39015}">
      <dsp:nvSpPr>
        <dsp:cNvPr id="0" name=""/>
        <dsp:cNvSpPr/>
      </dsp:nvSpPr>
      <dsp:spPr>
        <a:xfrm>
          <a:off x="2395738" y="1189031"/>
          <a:ext cx="1841080" cy="18410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Профессионалы</a:t>
          </a:r>
          <a:endParaRPr lang="de-DE" sz="1200" kern="1200" dirty="0"/>
        </a:p>
      </dsp:txBody>
      <dsp:txXfrm>
        <a:off x="2958802" y="1664643"/>
        <a:ext cx="1104648" cy="1012594"/>
      </dsp:txXfrm>
    </dsp:sp>
    <dsp:sp modelId="{200FA9F2-8A86-41A1-BB6B-02F6B8F6E0A5}">
      <dsp:nvSpPr>
        <dsp:cNvPr id="0" name=""/>
        <dsp:cNvSpPr/>
      </dsp:nvSpPr>
      <dsp:spPr>
        <a:xfrm>
          <a:off x="1067092" y="1189031"/>
          <a:ext cx="1841080" cy="18410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Энтузиасты</a:t>
          </a:r>
        </a:p>
      </dsp:txBody>
      <dsp:txXfrm>
        <a:off x="1240460" y="1664643"/>
        <a:ext cx="1104648" cy="1012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862" cy="493176"/>
          </a:xfrm>
          <a:prstGeom prst="rect">
            <a:avLst/>
          </a:prstGeom>
        </p:spPr>
        <p:txBody>
          <a:bodyPr vert="horz" lIns="95247" tIns="47623" rIns="95247" bIns="47623" rtlCol="0"/>
          <a:lstStyle>
            <a:lvl1pPr algn="l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5" y="3"/>
            <a:ext cx="2945862" cy="493176"/>
          </a:xfrm>
          <a:prstGeom prst="rect">
            <a:avLst/>
          </a:prstGeom>
        </p:spPr>
        <p:txBody>
          <a:bodyPr vert="horz" lIns="95247" tIns="47623" rIns="95247" bIns="47623" rtlCol="0"/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ED7813E2-7698-422D-8F99-9E1797394275}" type="datetimeFigureOut">
              <a:rPr lang="de-DE"/>
              <a:pPr>
                <a:defRPr/>
              </a:pPr>
              <a:t>26.03.2020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47" tIns="47623" rIns="95247" bIns="4762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689771"/>
            <a:ext cx="5438748" cy="4443183"/>
          </a:xfrm>
          <a:prstGeom prst="rect">
            <a:avLst/>
          </a:prstGeom>
        </p:spPr>
        <p:txBody>
          <a:bodyPr vert="horz" lIns="95247" tIns="47623" rIns="95247" bIns="47623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9544"/>
            <a:ext cx="2945862" cy="493176"/>
          </a:xfrm>
          <a:prstGeom prst="rect">
            <a:avLst/>
          </a:prstGeom>
        </p:spPr>
        <p:txBody>
          <a:bodyPr vert="horz" lIns="95247" tIns="47623" rIns="95247" bIns="47623" rtlCol="0" anchor="b"/>
          <a:lstStyle>
            <a:lvl1pPr algn="l"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5" y="9379544"/>
            <a:ext cx="2945862" cy="493176"/>
          </a:xfrm>
          <a:prstGeom prst="rect">
            <a:avLst/>
          </a:prstGeom>
        </p:spPr>
        <p:txBody>
          <a:bodyPr vert="horz" lIns="95247" tIns="47623" rIns="95247" bIns="47623" rtlCol="0" anchor="b"/>
          <a:lstStyle>
            <a:lvl1pPr algn="r">
              <a:defRPr sz="1300">
                <a:cs typeface="+mn-cs"/>
              </a:defRPr>
            </a:lvl1pPr>
          </a:lstStyle>
          <a:p>
            <a:pPr>
              <a:defRPr/>
            </a:pPr>
            <a:fld id="{08465A18-3B2F-435E-A568-9531CE29C8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897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6075182" y="417637"/>
            <a:ext cx="3230723" cy="5675659"/>
            <a:chOff x="6075182" y="417637"/>
            <a:chExt cx="3230723" cy="5675659"/>
          </a:xfrm>
        </p:grpSpPr>
        <p:pic>
          <p:nvPicPr>
            <p:cNvPr id="17" name="complete_fisch_1.png"/>
            <p:cNvPicPr/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37953" y="417637"/>
              <a:ext cx="2506047" cy="429309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" name="Gruppieren 1"/>
            <p:cNvGrpSpPr/>
            <p:nvPr userDrawn="1"/>
          </p:nvGrpSpPr>
          <p:grpSpPr>
            <a:xfrm>
              <a:off x="6075182" y="3513981"/>
              <a:ext cx="3230723" cy="2579315"/>
              <a:chOff x="6075182" y="3513981"/>
              <a:chExt cx="3230723" cy="2579315"/>
            </a:xfrm>
          </p:grpSpPr>
          <p:pic>
            <p:nvPicPr>
              <p:cNvPr id="14" name="10.png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5182" y="3699228"/>
                <a:ext cx="3230723" cy="23940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" name="Garnele_rot.png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33437" y="3513981"/>
                <a:ext cx="1565262" cy="9648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27" name="Rectangle 7"/>
          <p:cNvSpPr>
            <a:spLocks noGrp="1" noChangeArrowheads="1"/>
          </p:cNvSpPr>
          <p:nvPr userDrawn="1">
            <p:ph type="ctrTitle" sz="quarter"/>
          </p:nvPr>
        </p:nvSpPr>
        <p:spPr>
          <a:xfrm>
            <a:off x="685800" y="134076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7B5A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5128" name="Rectangle 8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684212" y="2924944"/>
            <a:ext cx="7776219" cy="108012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8" name="Dennerle_Bulletpoint_CD_RGB_0_123_90.pdf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628800"/>
            <a:ext cx="207805" cy="226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029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119" y="65125"/>
            <a:ext cx="8424337" cy="81009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250825" y="1052513"/>
            <a:ext cx="2809007" cy="3313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203575" y="1052513"/>
            <a:ext cx="5832475" cy="33131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6231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45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119" y="65125"/>
            <a:ext cx="8424337" cy="81009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2510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1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15" name="Gruppieren 14"/>
          <p:cNvGrpSpPr/>
          <p:nvPr/>
        </p:nvGrpSpPr>
        <p:grpSpPr>
          <a:xfrm flipH="1">
            <a:off x="-85228" y="4687303"/>
            <a:ext cx="1377137" cy="2160240"/>
            <a:chOff x="6075182" y="417637"/>
            <a:chExt cx="3230723" cy="5675659"/>
          </a:xfrm>
        </p:grpSpPr>
        <p:pic>
          <p:nvPicPr>
            <p:cNvPr id="16" name="complete_fisch_1.png"/>
            <p:cNvPicPr/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37953" y="417637"/>
              <a:ext cx="2506047" cy="429309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9" name="Gruppieren 18"/>
            <p:cNvGrpSpPr/>
            <p:nvPr userDrawn="1"/>
          </p:nvGrpSpPr>
          <p:grpSpPr>
            <a:xfrm>
              <a:off x="6075182" y="3513981"/>
              <a:ext cx="3230723" cy="2579315"/>
              <a:chOff x="6075182" y="3513981"/>
              <a:chExt cx="3230723" cy="2579315"/>
            </a:xfrm>
          </p:grpSpPr>
          <p:pic>
            <p:nvPicPr>
              <p:cNvPr id="20" name="10.png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5182" y="3699228"/>
                <a:ext cx="3230723" cy="23940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Garnele_rot.png"/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33437" y="3513981"/>
                <a:ext cx="1565262" cy="9648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39" y="1981"/>
            <a:ext cx="2200473" cy="69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4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0" r:id="rId2"/>
    <p:sldLayoutId id="2147483773" r:id="rId3"/>
    <p:sldLayoutId id="2147483855" r:id="rId4"/>
    <p:sldLayoutId id="2147483856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B5A"/>
          </a:solidFill>
          <a:latin typeface="+mj-lt"/>
          <a:ea typeface="+mj-ea"/>
          <a:cs typeface="DINOT-Black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fressnapf.de/_ui/desktop/theme-maxizooFr/images/logo-with-white-clai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2" descr="Kölle Zo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6" descr="Sagaflor 50 Jahre Partnerschaft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0" y="7937"/>
            <a:ext cx="9124258" cy="594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5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dennerle.com/sites/default/files/uploads/public/kies_naturwei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11" y="1533975"/>
            <a:ext cx="1512168" cy="1512168"/>
          </a:xfrm>
          <a:prstGeom prst="rect">
            <a:avLst/>
          </a:prstGeom>
          <a:noFill/>
        </p:spPr>
      </p:pic>
      <p:pic>
        <p:nvPicPr>
          <p:cNvPr id="3" name="Picture 10" descr="http://dennerle.com/sites/default/files/uploads/public/kies_dunkelbra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7698" y="1552078"/>
            <a:ext cx="1512168" cy="1512168"/>
          </a:xfrm>
          <a:prstGeom prst="rect">
            <a:avLst/>
          </a:prstGeom>
          <a:noFill/>
        </p:spPr>
      </p:pic>
      <p:pic>
        <p:nvPicPr>
          <p:cNvPr id="4" name="Picture 12" descr="http://dennerle.com/sites/default/files/uploads/public/kies_schiefergr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1886" y="1554576"/>
            <a:ext cx="1512168" cy="1512168"/>
          </a:xfrm>
          <a:prstGeom prst="rect">
            <a:avLst/>
          </a:prstGeom>
          <a:noFill/>
        </p:spPr>
      </p:pic>
      <p:pic>
        <p:nvPicPr>
          <p:cNvPr id="5" name="Picture 14" descr="http://dennerle.com/sites/default/files/uploads/public/kies_rehbrau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5330" y="1553963"/>
            <a:ext cx="1512168" cy="151216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331640" y="116632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all" dirty="0"/>
              <a:t>CRYSTAL QUARTZ GRAVEL; NANO SHRIMPS GRAVEL BED</a:t>
            </a:r>
          </a:p>
        </p:txBody>
      </p:sp>
      <p:pic>
        <p:nvPicPr>
          <p:cNvPr id="20" name="Picture 18" descr="http://dennerle.com/sites/default/files/uploads/public/kies_diamantschwar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1002" y="1527597"/>
            <a:ext cx="1487489" cy="1512168"/>
          </a:xfrm>
          <a:prstGeom prst="rect">
            <a:avLst/>
          </a:prstGeom>
          <a:noFill/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770CD91-1DEE-46E5-980F-A59C0947F00B}"/>
              </a:ext>
            </a:extLst>
          </p:cNvPr>
          <p:cNvSpPr/>
          <p:nvPr/>
        </p:nvSpPr>
        <p:spPr>
          <a:xfrm>
            <a:off x="736530" y="951176"/>
            <a:ext cx="1487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Природный белый</a:t>
            </a:r>
            <a:endParaRPr lang="en-US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E2F8F0E-06E7-4CC2-BB46-A72D3828FA84}"/>
              </a:ext>
            </a:extLst>
          </p:cNvPr>
          <p:cNvSpPr/>
          <p:nvPr/>
        </p:nvSpPr>
        <p:spPr>
          <a:xfrm>
            <a:off x="2289139" y="951176"/>
            <a:ext cx="1474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Темно-коричневый</a:t>
            </a:r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44CE98-BC61-4DAF-9BD2-6D392462F9F0}"/>
              </a:ext>
            </a:extLst>
          </p:cNvPr>
          <p:cNvSpPr/>
          <p:nvPr/>
        </p:nvSpPr>
        <p:spPr>
          <a:xfrm>
            <a:off x="4093118" y="960833"/>
            <a:ext cx="1285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Темно-серый</a:t>
            </a:r>
            <a:endParaRPr lang="en-US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5BF1DFE-5042-4656-BEF8-E3D3C685AD52}"/>
              </a:ext>
            </a:extLst>
          </p:cNvPr>
          <p:cNvSpPr/>
          <p:nvPr/>
        </p:nvSpPr>
        <p:spPr>
          <a:xfrm>
            <a:off x="5515353" y="944450"/>
            <a:ext cx="1848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Светло-коричневый</a:t>
            </a:r>
            <a:endParaRPr lang="en-US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FACB3B-9F74-4725-AA56-4ACD7FD97EC0}"/>
              </a:ext>
            </a:extLst>
          </p:cNvPr>
          <p:cNvSpPr/>
          <p:nvPr/>
        </p:nvSpPr>
        <p:spPr>
          <a:xfrm>
            <a:off x="7467830" y="108295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Черный</a:t>
            </a:r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B49DFE56-7819-4D71-BC3F-E099D8A3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95194"/>
              </p:ext>
            </p:extLst>
          </p:nvPr>
        </p:nvGraphicFramePr>
        <p:xfrm>
          <a:off x="-21682" y="3128317"/>
          <a:ext cx="5817818" cy="662940"/>
        </p:xfrm>
        <a:graphic>
          <a:graphicData uri="http://schemas.openxmlformats.org/drawingml/2006/table">
            <a:tbl>
              <a:tblPr/>
              <a:tblGrid>
                <a:gridCol w="784684">
                  <a:extLst>
                    <a:ext uri="{9D8B030D-6E8A-4147-A177-3AD203B41FA5}">
                      <a16:colId xmlns:a16="http://schemas.microsoft.com/office/drawing/2014/main" val="600294643"/>
                    </a:ext>
                  </a:extLst>
                </a:gridCol>
                <a:gridCol w="1576750">
                  <a:extLst>
                    <a:ext uri="{9D8B030D-6E8A-4147-A177-3AD203B41FA5}">
                      <a16:colId xmlns:a16="http://schemas.microsoft.com/office/drawing/2014/main" val="331161071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1688899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654506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5 Kg:</a:t>
                      </a:r>
                      <a:endParaRPr lang="en-US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1743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1744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1748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25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10 Kg:</a:t>
                      </a:r>
                      <a:endParaRPr lang="en-US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1729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1730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1731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370601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D62F398B-42DF-4399-88BD-EF774E2E4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62362"/>
              </p:ext>
            </p:extLst>
          </p:nvPr>
        </p:nvGraphicFramePr>
        <p:xfrm>
          <a:off x="5820118" y="3125797"/>
          <a:ext cx="3072362" cy="662940"/>
        </p:xfrm>
        <a:graphic>
          <a:graphicData uri="http://schemas.openxmlformats.org/drawingml/2006/table">
            <a:tbl>
              <a:tblPr/>
              <a:tblGrid>
                <a:gridCol w="1511568">
                  <a:extLst>
                    <a:ext uri="{9D8B030D-6E8A-4147-A177-3AD203B41FA5}">
                      <a16:colId xmlns:a16="http://schemas.microsoft.com/office/drawing/2014/main" val="3998670101"/>
                    </a:ext>
                  </a:extLst>
                </a:gridCol>
                <a:gridCol w="1560794">
                  <a:extLst>
                    <a:ext uri="{9D8B030D-6E8A-4147-A177-3AD203B41FA5}">
                      <a16:colId xmlns:a16="http://schemas.microsoft.com/office/drawing/2014/main" val="1420932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1749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1755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91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Art. no. 1732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1733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35812"/>
                  </a:ext>
                </a:extLst>
              </a:tr>
            </a:tbl>
          </a:graphicData>
        </a:graphic>
      </p:graphicFrame>
      <p:pic>
        <p:nvPicPr>
          <p:cNvPr id="6150" name="Picture 6">
            <a:extLst>
              <a:ext uri="{FF2B5EF4-FFF2-40B4-BE49-F238E27FC236}">
                <a16:creationId xmlns:a16="http://schemas.microsoft.com/office/drawing/2014/main" id="{5480FE08-7C54-4AD1-BCE1-75C072C5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46" y="4025951"/>
            <a:ext cx="2062086" cy="28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834BF67-5878-4517-A2AE-9E3ACB97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50262"/>
            <a:ext cx="2062086" cy="28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A87267D-4984-40E0-9E34-7255A81315B9}"/>
              </a:ext>
            </a:extLst>
          </p:cNvPr>
          <p:cNvSpPr/>
          <p:nvPr/>
        </p:nvSpPr>
        <p:spPr>
          <a:xfrm>
            <a:off x="5515353" y="4175262"/>
            <a:ext cx="34846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Нейтральный окрашенный грунт.</a:t>
            </a:r>
          </a:p>
          <a:p>
            <a:r>
              <a:rPr lang="ru-RU" dirty="0"/>
              <a:t>- Устойчив к низкому </a:t>
            </a:r>
            <a:r>
              <a:rPr lang="en-US" dirty="0"/>
              <a:t>pH</a:t>
            </a:r>
            <a:r>
              <a:rPr lang="ru-RU" dirty="0"/>
              <a:t> воды и воздействию прямого света.</a:t>
            </a:r>
          </a:p>
          <a:p>
            <a:r>
              <a:rPr lang="ru-RU" dirty="0"/>
              <a:t>- Размер гранул 1-2мм. </a:t>
            </a:r>
          </a:p>
          <a:p>
            <a:r>
              <a:rPr lang="ru-RU" dirty="0"/>
              <a:t>- Гранулы имеют округлую форму, благодаря этому донные рыбы не травмируют себя.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dennerle.com/sites/default/files/uploads/public/kies_naturwei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11" y="1533975"/>
            <a:ext cx="1512168" cy="1512168"/>
          </a:xfrm>
          <a:prstGeom prst="rect">
            <a:avLst/>
          </a:prstGeom>
          <a:noFill/>
        </p:spPr>
      </p:pic>
      <p:pic>
        <p:nvPicPr>
          <p:cNvPr id="3" name="Picture 10" descr="http://dennerle.com/sites/default/files/uploads/public/kies_dunkelbra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7698" y="1552078"/>
            <a:ext cx="1512168" cy="1512168"/>
          </a:xfrm>
          <a:prstGeom prst="rect">
            <a:avLst/>
          </a:prstGeom>
          <a:noFill/>
        </p:spPr>
      </p:pic>
      <p:pic>
        <p:nvPicPr>
          <p:cNvPr id="4" name="Picture 12" descr="http://dennerle.com/sites/default/files/uploads/public/kies_schiefergr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1886" y="1554576"/>
            <a:ext cx="1512168" cy="151216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331640" y="116632"/>
            <a:ext cx="565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cap="all" dirty="0"/>
              <a:t>CRYSTAL QUARTZ GRAVEL; NANO SHRIMPS GRAVEL BED</a:t>
            </a:r>
          </a:p>
        </p:txBody>
      </p:sp>
      <p:pic>
        <p:nvPicPr>
          <p:cNvPr id="20" name="Picture 18" descr="http://dennerle.com/sites/default/files/uploads/public/kies_diamantschwar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0179" y="1532956"/>
            <a:ext cx="1487489" cy="1512168"/>
          </a:xfrm>
          <a:prstGeom prst="rect">
            <a:avLst/>
          </a:prstGeom>
          <a:noFill/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770CD91-1DEE-46E5-980F-A59C0947F00B}"/>
              </a:ext>
            </a:extLst>
          </p:cNvPr>
          <p:cNvSpPr/>
          <p:nvPr/>
        </p:nvSpPr>
        <p:spPr>
          <a:xfrm>
            <a:off x="736530" y="951176"/>
            <a:ext cx="1487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Природный белый</a:t>
            </a:r>
            <a:endParaRPr lang="en-US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E2F8F0E-06E7-4CC2-BB46-A72D3828FA84}"/>
              </a:ext>
            </a:extLst>
          </p:cNvPr>
          <p:cNvSpPr/>
          <p:nvPr/>
        </p:nvSpPr>
        <p:spPr>
          <a:xfrm>
            <a:off x="2289139" y="951176"/>
            <a:ext cx="1474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Темно-коричневый</a:t>
            </a:r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44CE98-BC61-4DAF-9BD2-6D392462F9F0}"/>
              </a:ext>
            </a:extLst>
          </p:cNvPr>
          <p:cNvSpPr/>
          <p:nvPr/>
        </p:nvSpPr>
        <p:spPr>
          <a:xfrm>
            <a:off x="4093118" y="960833"/>
            <a:ext cx="1285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Темно-серый</a:t>
            </a:r>
            <a:endParaRPr lang="en-US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FACB3B-9F74-4725-AA56-4ACD7FD97EC0}"/>
              </a:ext>
            </a:extLst>
          </p:cNvPr>
          <p:cNvSpPr/>
          <p:nvPr/>
        </p:nvSpPr>
        <p:spPr>
          <a:xfrm>
            <a:off x="5965533" y="112328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Черный</a:t>
            </a:r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B49DFE56-7819-4D71-BC3F-E099D8A3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32771"/>
              </p:ext>
            </p:extLst>
          </p:nvPr>
        </p:nvGraphicFramePr>
        <p:xfrm>
          <a:off x="-21682" y="3128317"/>
          <a:ext cx="7279351" cy="331470"/>
        </p:xfrm>
        <a:graphic>
          <a:graphicData uri="http://schemas.openxmlformats.org/drawingml/2006/table">
            <a:tbl>
              <a:tblPr/>
              <a:tblGrid>
                <a:gridCol w="764248">
                  <a:extLst>
                    <a:ext uri="{9D8B030D-6E8A-4147-A177-3AD203B41FA5}">
                      <a16:colId xmlns:a16="http://schemas.microsoft.com/office/drawing/2014/main" val="600294643"/>
                    </a:ext>
                  </a:extLst>
                </a:gridCol>
                <a:gridCol w="1535685">
                  <a:extLst>
                    <a:ext uri="{9D8B030D-6E8A-4147-A177-3AD203B41FA5}">
                      <a16:colId xmlns:a16="http://schemas.microsoft.com/office/drawing/2014/main" val="3311610713"/>
                    </a:ext>
                  </a:extLst>
                </a:gridCol>
                <a:gridCol w="1753316">
                  <a:extLst>
                    <a:ext uri="{9D8B030D-6E8A-4147-A177-3AD203B41FA5}">
                      <a16:colId xmlns:a16="http://schemas.microsoft.com/office/drawing/2014/main" val="3168889906"/>
                    </a:ext>
                  </a:extLst>
                </a:gridCol>
                <a:gridCol w="1764569">
                  <a:extLst>
                    <a:ext uri="{9D8B030D-6E8A-4147-A177-3AD203B41FA5}">
                      <a16:colId xmlns:a16="http://schemas.microsoft.com/office/drawing/2014/main" val="3765450601"/>
                    </a:ext>
                  </a:extLst>
                </a:gridCol>
                <a:gridCol w="1461533">
                  <a:extLst>
                    <a:ext uri="{9D8B030D-6E8A-4147-A177-3AD203B41FA5}">
                      <a16:colId xmlns:a16="http://schemas.microsoft.com/office/drawing/2014/main" val="3217072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</a:rPr>
                        <a:t>2</a:t>
                      </a:r>
                      <a:r>
                        <a:rPr lang="en-US" b="1" dirty="0">
                          <a:effectLst/>
                        </a:rPr>
                        <a:t> Kg:</a:t>
                      </a:r>
                      <a:endParaRPr lang="en-US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</a:t>
                      </a:r>
                      <a:r>
                        <a:rPr lang="ru-RU" dirty="0">
                          <a:effectLst/>
                        </a:rPr>
                        <a:t>5858</a:t>
                      </a:r>
                      <a:endParaRPr lang="en-US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</a:t>
                      </a:r>
                      <a:r>
                        <a:rPr lang="ru-RU" dirty="0">
                          <a:effectLst/>
                        </a:rPr>
                        <a:t>5914</a:t>
                      </a:r>
                      <a:endParaRPr lang="en-US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Art. no. </a:t>
                      </a:r>
                      <a:r>
                        <a:rPr lang="ru-RU" dirty="0">
                          <a:effectLst/>
                        </a:rPr>
                        <a:t>5857</a:t>
                      </a:r>
                      <a:endParaRPr lang="en-US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Art. no. </a:t>
                      </a:r>
                      <a:r>
                        <a:rPr lang="ru-RU" dirty="0">
                          <a:effectLst/>
                        </a:rPr>
                        <a:t>5913</a:t>
                      </a:r>
                      <a:endParaRPr lang="en-US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25666"/>
                  </a:ext>
                </a:extLst>
              </a:tr>
            </a:tbl>
          </a:graphicData>
        </a:graphic>
      </p:graphicFrame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A87267D-4984-40E0-9E34-7255A81315B9}"/>
              </a:ext>
            </a:extLst>
          </p:cNvPr>
          <p:cNvSpPr/>
          <p:nvPr/>
        </p:nvSpPr>
        <p:spPr>
          <a:xfrm>
            <a:off x="5524054" y="3936299"/>
            <a:ext cx="34846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Нейтральный окрашенный грунт.</a:t>
            </a:r>
          </a:p>
          <a:p>
            <a:r>
              <a:rPr lang="ru-RU" dirty="0"/>
              <a:t>- Устойчив к низкому </a:t>
            </a:r>
            <a:r>
              <a:rPr lang="en-US" dirty="0"/>
              <a:t>pH</a:t>
            </a:r>
            <a:r>
              <a:rPr lang="ru-RU" dirty="0"/>
              <a:t> воды и воздействию прямого света.</a:t>
            </a:r>
          </a:p>
          <a:p>
            <a:r>
              <a:rPr lang="ru-RU" dirty="0"/>
              <a:t>- Размер гранул 0,7-1,2мм. </a:t>
            </a:r>
          </a:p>
          <a:p>
            <a:r>
              <a:rPr lang="ru-RU" dirty="0"/>
              <a:t>- Идеально подходит для содержания креветок и выращивания почвопокровных растений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79D83EF-0107-4A67-9FF7-8CEA7760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7" y="3515018"/>
            <a:ext cx="2443163" cy="34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7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05" y="5609820"/>
            <a:ext cx="2334195" cy="124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8424" cy="809625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de-DE" dirty="0">
                <a:latin typeface="Calibri" panose="020F0502020204030204" pitchFamily="34" charset="0"/>
              </a:rPr>
              <a:t>Система</a:t>
            </a:r>
            <a:r>
              <a:rPr lang="de-DE" altLang="de-DE" dirty="0">
                <a:latin typeface="Calibri" panose="020F0502020204030204" pitchFamily="34" charset="0"/>
              </a:rPr>
              <a:t> Dennerle</a:t>
            </a:r>
            <a:r>
              <a:rPr lang="ru-RU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>
                <a:latin typeface="Calibri" panose="020F0502020204030204" pitchFamily="34" charset="0"/>
              </a:rPr>
              <a:t>– </a:t>
            </a:r>
            <a:r>
              <a:rPr lang="ru-RU" altLang="de-DE" dirty="0">
                <a:latin typeface="Calibri" panose="020F0502020204030204" pitchFamily="34" charset="0"/>
              </a:rPr>
              <a:t>донный грунт</a:t>
            </a:r>
            <a:endParaRPr lang="de-DE" dirty="0"/>
          </a:p>
        </p:txBody>
      </p:sp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615060" y="836712"/>
            <a:ext cx="31334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>
              <a:buNone/>
            </a:pPr>
            <a:r>
              <a:rPr lang="ru-RU" altLang="de-DE" b="1" dirty="0">
                <a:latin typeface="Calibri" panose="020F0502020204030204" pitchFamily="34" charset="0"/>
              </a:rPr>
              <a:t>Два способа создать превосходный донный грунт в аквариуме</a:t>
            </a:r>
            <a:endParaRPr lang="de-DE" altLang="de-DE" dirty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287573" y="6065420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253600140"/>
              </p:ext>
            </p:extLst>
          </p:nvPr>
        </p:nvGraphicFramePr>
        <p:xfrm>
          <a:off x="1835696" y="908719"/>
          <a:ext cx="4680520" cy="581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 descr="Z:\Marketing\01_Zubehoer\Produkte\4589-4591_DeponitMix\4591_PS_DE_DeponitMix_200_obe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3"/>
          <a:stretch/>
        </p:blipFill>
        <p:spPr bwMode="auto">
          <a:xfrm>
            <a:off x="179512" y="2708920"/>
            <a:ext cx="2145270" cy="20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Z:\Dienste\FTP\Lieferanten\02_Die-Praxis\01_Freigabe_PDFs\01_zur_Pruefung_Marketing-DEN\ScapersSoil_Packshots\mit_Spiegelung\PNG\4580_ScapersSoil_4L_packshot_links_spiege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64" y="2591147"/>
            <a:ext cx="1398842" cy="22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1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65088"/>
            <a:ext cx="8388424" cy="809625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de-DE" dirty="0">
                <a:latin typeface="Calibri" panose="020F0502020204030204" pitchFamily="34" charset="0"/>
              </a:rPr>
              <a:t>Система</a:t>
            </a:r>
            <a:r>
              <a:rPr lang="de-DE" altLang="de-DE" dirty="0">
                <a:latin typeface="Calibri" panose="020F0502020204030204" pitchFamily="34" charset="0"/>
              </a:rPr>
              <a:t> Dennerle</a:t>
            </a:r>
            <a:r>
              <a:rPr lang="ru-RU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>
                <a:latin typeface="Calibri" panose="020F0502020204030204" pitchFamily="34" charset="0"/>
              </a:rPr>
              <a:t>– </a:t>
            </a:r>
            <a:r>
              <a:rPr lang="ru-RU" altLang="de-DE" dirty="0">
                <a:latin typeface="Calibri" panose="020F0502020204030204" pitchFamily="34" charset="0"/>
              </a:rPr>
              <a:t>донный грунт</a:t>
            </a:r>
            <a:endParaRPr lang="de-DE" dirty="0"/>
          </a:p>
        </p:txBody>
      </p:sp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1412776"/>
            <a:ext cx="655272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>
              <a:buNone/>
            </a:pPr>
            <a:r>
              <a:rPr lang="ru-RU" altLang="de-DE" b="1" dirty="0">
                <a:latin typeface="Calibri" panose="020F0502020204030204" pitchFamily="34" charset="0"/>
              </a:rPr>
              <a:t>Донный грунт является основой для успешного аквариума</a:t>
            </a:r>
            <a:r>
              <a:rPr lang="en-US" altLang="de-DE" b="1" dirty="0">
                <a:latin typeface="Calibri" panose="020F0502020204030204" pitchFamily="34" charset="0"/>
              </a:rPr>
              <a:t>!!</a:t>
            </a:r>
          </a:p>
          <a:p>
            <a:pPr lvl="1">
              <a:buFontTx/>
              <a:buChar char="-"/>
            </a:pPr>
            <a:r>
              <a:rPr lang="ru-RU" altLang="de-DE" dirty="0">
                <a:latin typeface="Calibri" panose="020F0502020204030204" pitchFamily="34" charset="0"/>
              </a:rPr>
              <a:t>Какого вы типа покупатель? </a:t>
            </a:r>
            <a:r>
              <a:rPr lang="en-US" altLang="de-DE" dirty="0" err="1">
                <a:latin typeface="Calibri" panose="020F0502020204030204" pitchFamily="34" charset="0"/>
              </a:rPr>
              <a:t>Deponit</a:t>
            </a:r>
            <a:r>
              <a:rPr lang="en-US" altLang="de-DE" dirty="0">
                <a:latin typeface="Calibri" panose="020F0502020204030204" pitchFamily="34" charset="0"/>
              </a:rPr>
              <a:t> </a:t>
            </a:r>
            <a:r>
              <a:rPr lang="ru-RU" altLang="de-DE" dirty="0">
                <a:latin typeface="Calibri" panose="020F0502020204030204" pitchFamily="34" charset="0"/>
              </a:rPr>
              <a:t>или </a:t>
            </a:r>
            <a:r>
              <a:rPr lang="en-US" altLang="de-DE" dirty="0">
                <a:latin typeface="Calibri" panose="020F0502020204030204" pitchFamily="34" charset="0"/>
              </a:rPr>
              <a:t>Soil</a:t>
            </a:r>
            <a:r>
              <a:rPr lang="en-US" altLang="de-DE" sz="1600" dirty="0">
                <a:latin typeface="Calibri" panose="020F0502020204030204" pitchFamily="34" charset="0"/>
              </a:rPr>
              <a:t>??</a:t>
            </a:r>
            <a:endParaRPr lang="en-US" altLang="de-DE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de-DE" dirty="0"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85" y="2924944"/>
            <a:ext cx="4562776" cy="22002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392577" cy="218530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05" y="5609820"/>
            <a:ext cx="2334195" cy="124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312338" y="6057532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3623721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0" y="1"/>
            <a:ext cx="666936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DeponitMix</a:t>
            </a:r>
            <a:r>
              <a:rPr lang="de-DE" kern="0" dirty="0"/>
              <a:t> Professional 9in1</a:t>
            </a:r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868661" y="716310"/>
            <a:ext cx="4887416" cy="54489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200" kern="0" dirty="0"/>
              <a:t>Мульти-минеральный грунт для аквариумов</a:t>
            </a:r>
            <a:endParaRPr lang="de-DE" sz="1200" kern="0" dirty="0"/>
          </a:p>
          <a:p>
            <a:pPr marL="0" indent="0">
              <a:buNone/>
            </a:pPr>
            <a:endParaRPr lang="ru-RU" sz="1200" kern="0" dirty="0"/>
          </a:p>
          <a:p>
            <a:pPr>
              <a:buFont typeface="+mj-lt"/>
              <a:buAutoNum type="arabicPeriod"/>
            </a:pPr>
            <a:r>
              <a:rPr lang="ru-RU" sz="1200" kern="0" dirty="0"/>
              <a:t>Концентрированное </a:t>
            </a:r>
            <a:r>
              <a:rPr lang="ru-RU" sz="1200" kern="0" dirty="0" err="1"/>
              <a:t>хелатированное</a:t>
            </a:r>
            <a:r>
              <a:rPr lang="ru-RU" sz="1200" kern="0" dirty="0"/>
              <a:t> железо обеспечивает богатые зеленые листья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Высококачественные кварцевые пески создают оптимальный рыхлость грунта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Глинистые минералы, в частности высококачественный монтмориллонит, регулируют баланс питательных веществ: они высвобождают питательные вещества при необходимости и поглощают их при избытке.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Натуральный торф, богатый гумусом, обеспечивает слабокислую субстратную среду с оптимальным рН и оптимизирует высвобождение питательных веществ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Все питательные вещества и микроэлементы находятся в различных соединениях благодаря чему они высвобождаются постепенно в течении длительного времени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Гарантированно безопасен для всех растений, рыб, креветок, раков, улиток и других обитателей аквариума.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Влажная смесь. Глинистые минералы и гумусовые вещества мгновенно начинают работать. Фильтрующие бактерии не высыхают и сразу становятся биологически активными.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Высокопористые специальные гранулы делают субстрат активным биофильтром: для улучшения качества воды и здоровья рыбы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Белые биоразлагаемые жемчужины-активаторы служат питательным субстратом для создания мощной колонии гумусовых бактерий.</a:t>
            </a:r>
            <a:endParaRPr lang="de-DE" sz="1200" kern="0" dirty="0"/>
          </a:p>
        </p:txBody>
      </p:sp>
      <p:pic>
        <p:nvPicPr>
          <p:cNvPr id="12" name="Picture 4" descr="Z:\Marketing\01_Zubehoer\Produkte\4589-4591_DeponitMix\4591_PS_DE_DeponitMix_200_ob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3"/>
          <a:stretch/>
        </p:blipFill>
        <p:spPr bwMode="auto">
          <a:xfrm>
            <a:off x="5831632" y="3741820"/>
            <a:ext cx="3312368" cy="31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11213"/>
            <a:ext cx="2476330" cy="16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41" y="679874"/>
            <a:ext cx="1366863" cy="13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3B068C-E6E6-43D2-AF3B-96ACD9856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39877"/>
              </p:ext>
            </p:extLst>
          </p:nvPr>
        </p:nvGraphicFramePr>
        <p:xfrm>
          <a:off x="2246773" y="5921493"/>
          <a:ext cx="3709354" cy="960120"/>
        </p:xfrm>
        <a:graphic>
          <a:graphicData uri="http://schemas.openxmlformats.org/drawingml/2006/table">
            <a:tbl>
              <a:tblPr/>
              <a:tblGrid>
                <a:gridCol w="721297">
                  <a:extLst>
                    <a:ext uri="{9D8B030D-6E8A-4147-A177-3AD203B41FA5}">
                      <a16:colId xmlns:a16="http://schemas.microsoft.com/office/drawing/2014/main" val="146058139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4241913"/>
                    </a:ext>
                  </a:extLst>
                </a:gridCol>
                <a:gridCol w="2123961">
                  <a:extLst>
                    <a:ext uri="{9D8B030D-6E8A-4147-A177-3AD203B41FA5}">
                      <a16:colId xmlns:a16="http://schemas.microsoft.com/office/drawing/2014/main" val="10958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Вес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Литраж</a:t>
                      </a:r>
                      <a:r>
                        <a:rPr lang="en-US" sz="1200" b="1" dirty="0">
                          <a:solidFill>
                            <a:srgbClr val="007C30"/>
                          </a:solidFill>
                          <a:effectLst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Длинна аквариума</a:t>
                      </a:r>
                      <a:r>
                        <a:rPr lang="en-US" sz="1200" b="1" dirty="0">
                          <a:solidFill>
                            <a:srgbClr val="007C30"/>
                          </a:solidFill>
                          <a:effectLst/>
                        </a:rPr>
                        <a:t>)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8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4595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2,4 kg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50 - 70 Liter, 60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59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4596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4,8 kg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100 - 140 Liter, 80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7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4597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9,6 kg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160 - 250 Liter, 100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93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04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0" y="1"/>
            <a:ext cx="666936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DeponitMix</a:t>
            </a:r>
            <a:r>
              <a:rPr lang="de-DE" kern="0" dirty="0"/>
              <a:t> Professional 9in1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66" y="692696"/>
            <a:ext cx="3779366" cy="377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gende mit Linie 1 8"/>
          <p:cNvSpPr/>
          <p:nvPr/>
        </p:nvSpPr>
        <p:spPr>
          <a:xfrm flipH="1">
            <a:off x="62257" y="604294"/>
            <a:ext cx="2700108" cy="808482"/>
          </a:xfrm>
          <a:prstGeom prst="borderCallout1">
            <a:avLst>
              <a:gd name="adj1" fmla="val 353370"/>
              <a:gd name="adj2" fmla="val -27739"/>
              <a:gd name="adj3" fmla="val 105695"/>
              <a:gd name="adj4" fmla="val 49856"/>
            </a:avLst>
          </a:prstGeom>
          <a:solidFill>
            <a:schemeClr val="tx1">
              <a:lumMod val="75000"/>
              <a:alpha val="50000"/>
            </a:schemeClr>
          </a:solidFill>
          <a:ln w="38100">
            <a:solidFill>
              <a:schemeClr val="bg1">
                <a:lumMod val="5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Активационные гранулы увеличивают рост микроорганизмов</a:t>
            </a:r>
            <a:endParaRPr lang="en-US" b="1" dirty="0"/>
          </a:p>
        </p:txBody>
      </p:sp>
      <p:sp>
        <p:nvSpPr>
          <p:cNvPr id="7" name="Legende mit Linie 1 6"/>
          <p:cNvSpPr/>
          <p:nvPr/>
        </p:nvSpPr>
        <p:spPr>
          <a:xfrm flipH="1">
            <a:off x="6208123" y="720261"/>
            <a:ext cx="2700107" cy="611013"/>
          </a:xfrm>
          <a:prstGeom prst="borderCallout1">
            <a:avLst>
              <a:gd name="adj1" fmla="val 290416"/>
              <a:gd name="adj2" fmla="val 109790"/>
              <a:gd name="adj3" fmla="val 105695"/>
              <a:gd name="adj4" fmla="val 49856"/>
            </a:avLst>
          </a:prstGeom>
          <a:solidFill>
            <a:schemeClr val="tx1">
              <a:lumMod val="75000"/>
              <a:alpha val="50000"/>
            </a:schemeClr>
          </a:solidFill>
          <a:ln w="38100">
            <a:solidFill>
              <a:schemeClr val="bg1">
                <a:lumMod val="5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Глина служит буфером удобрений</a:t>
            </a:r>
            <a:endParaRPr lang="de-DE" b="1" dirty="0"/>
          </a:p>
        </p:txBody>
      </p:sp>
      <p:sp>
        <p:nvSpPr>
          <p:cNvPr id="10" name="Legende mit Linie 1 9"/>
          <p:cNvSpPr/>
          <p:nvPr/>
        </p:nvSpPr>
        <p:spPr>
          <a:xfrm flipH="1">
            <a:off x="6444208" y="3951902"/>
            <a:ext cx="1800515" cy="539005"/>
          </a:xfrm>
          <a:prstGeom prst="borderCallout1">
            <a:avLst>
              <a:gd name="adj1" fmla="val -135299"/>
              <a:gd name="adj2" fmla="val 146681"/>
              <a:gd name="adj3" fmla="val -1534"/>
              <a:gd name="adj4" fmla="val 49856"/>
            </a:avLst>
          </a:prstGeom>
          <a:solidFill>
            <a:schemeClr val="tx1">
              <a:lumMod val="75000"/>
              <a:alpha val="50000"/>
            </a:schemeClr>
          </a:solidFill>
          <a:ln w="38100">
            <a:solidFill>
              <a:schemeClr val="bg1">
                <a:lumMod val="5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pH </a:t>
            </a:r>
            <a:r>
              <a:rPr lang="ru-RU" b="1" dirty="0"/>
              <a:t>буфер внутри</a:t>
            </a:r>
            <a:endParaRPr lang="de-DE" b="1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429653" y="4591669"/>
            <a:ext cx="6958771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de-DE" sz="1800" kern="0" dirty="0" err="1"/>
              <a:t>DeponitMix</a:t>
            </a:r>
            <a:r>
              <a:rPr lang="en-US" altLang="de-DE" sz="1800" kern="0" dirty="0"/>
              <a:t> </a:t>
            </a:r>
            <a:r>
              <a:rPr lang="ru-RU" altLang="de-DE" sz="1800" kern="0" dirty="0"/>
              <a:t>– минеральный субстрат длительного действия </a:t>
            </a:r>
            <a:r>
              <a:rPr lang="en-US" altLang="de-DE" sz="1800" kern="0" dirty="0"/>
              <a:t>(</a:t>
            </a:r>
            <a:r>
              <a:rPr lang="ru-RU" altLang="de-DE" sz="1800" kern="0" dirty="0"/>
              <a:t>слой </a:t>
            </a:r>
            <a:r>
              <a:rPr lang="en-US" altLang="de-DE" sz="1800" kern="0" dirty="0"/>
              <a:t>2-4 </a:t>
            </a:r>
            <a:r>
              <a:rPr lang="ru-RU" altLang="de-DE" sz="1800" kern="0" dirty="0"/>
              <a:t>см</a:t>
            </a:r>
            <a:r>
              <a:rPr lang="en-US" altLang="de-DE" sz="1800" kern="0" dirty="0"/>
              <a:t>)</a:t>
            </a:r>
          </a:p>
          <a:p>
            <a:r>
              <a:rPr lang="ru-RU" altLang="de-DE" sz="1800" kern="0" dirty="0"/>
              <a:t>Промытый кварцевый гравий </a:t>
            </a:r>
            <a:r>
              <a:rPr lang="en-US" altLang="de-DE" sz="1800" kern="0" dirty="0"/>
              <a:t>(</a:t>
            </a:r>
            <a:r>
              <a:rPr lang="ru-RU" altLang="de-DE" sz="1800" kern="0" dirty="0"/>
              <a:t>фракция </a:t>
            </a:r>
            <a:r>
              <a:rPr lang="en-US" altLang="de-DE" sz="1800" kern="0" dirty="0"/>
              <a:t>1-2 </a:t>
            </a:r>
            <a:r>
              <a:rPr lang="ru-RU" altLang="de-DE" sz="1800" kern="0" dirty="0"/>
              <a:t>мм</a:t>
            </a:r>
            <a:r>
              <a:rPr lang="en-US" altLang="de-DE" sz="1800" kern="0" dirty="0"/>
              <a:t>, </a:t>
            </a:r>
            <a:r>
              <a:rPr lang="ru-RU" altLang="de-DE" sz="1800" kern="0" dirty="0"/>
              <a:t>слой </a:t>
            </a:r>
            <a:r>
              <a:rPr lang="en-US" altLang="de-DE" sz="1800" kern="0" dirty="0"/>
              <a:t>3-6 </a:t>
            </a:r>
            <a:r>
              <a:rPr lang="ru-RU" altLang="de-DE" sz="1800" kern="0" dirty="0"/>
              <a:t>см</a:t>
            </a:r>
            <a:r>
              <a:rPr lang="en-US" altLang="de-DE" sz="1800" kern="0" dirty="0"/>
              <a:t>)</a:t>
            </a:r>
          </a:p>
          <a:p>
            <a:r>
              <a:rPr lang="en-US" altLang="de-DE" sz="1800" kern="0" dirty="0" err="1"/>
              <a:t>DeponitMix</a:t>
            </a:r>
            <a:r>
              <a:rPr lang="en-US" altLang="de-DE" sz="1800" kern="0" dirty="0"/>
              <a:t> </a:t>
            </a:r>
            <a:r>
              <a:rPr lang="ru-RU" altLang="de-DE" sz="1800" kern="0" dirty="0"/>
              <a:t>работает как аккумулятор – не только снабжает  гравий и корни растений питательными веществами, но и накапливает избыток удобрений.</a:t>
            </a:r>
            <a:endParaRPr lang="en-US" altLang="de-DE" sz="1800" kern="0" dirty="0"/>
          </a:p>
        </p:txBody>
      </p:sp>
    </p:spTree>
    <p:extLst>
      <p:ext uri="{BB962C8B-B14F-4D97-AF65-F5344CB8AC3E}">
        <p14:creationId xmlns:p14="http://schemas.microsoft.com/office/powerpoint/2010/main" val="2229826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0" y="1"/>
            <a:ext cx="666936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0" cap="all" dirty="0"/>
              <a:t>NUTRIBASIS 6IN1</a:t>
            </a:r>
          </a:p>
          <a:p>
            <a:br>
              <a:rPr lang="en-US" dirty="0"/>
            </a:br>
            <a:endParaRPr lang="de-DE" kern="0" dirty="0"/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868661" y="716310"/>
            <a:ext cx="4887416" cy="54489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200" kern="0" dirty="0"/>
              <a:t>Мульти-минеральный грунт для аквариумов</a:t>
            </a:r>
            <a:endParaRPr lang="de-DE" sz="1200" kern="0" dirty="0"/>
          </a:p>
          <a:p>
            <a:pPr marL="0" indent="0">
              <a:buNone/>
            </a:pPr>
            <a:endParaRPr lang="ru-RU" sz="1200" kern="0" dirty="0"/>
          </a:p>
          <a:p>
            <a:pPr>
              <a:buFont typeface="+mj-lt"/>
              <a:buAutoNum type="arabicPeriod"/>
            </a:pPr>
            <a:r>
              <a:rPr lang="ru-RU" sz="1200" kern="0" dirty="0"/>
              <a:t>Концентрированное </a:t>
            </a:r>
            <a:r>
              <a:rPr lang="ru-RU" sz="1200" kern="0" dirty="0" err="1"/>
              <a:t>хелатированное</a:t>
            </a:r>
            <a:r>
              <a:rPr lang="ru-RU" sz="1200" kern="0" dirty="0"/>
              <a:t> железо обеспечивает богатые зеленые листья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Высококачественные кварцевые пески создают оптимальный рыхлость грунта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Глинистые минералы, в частности высококачественный монтмориллонит, регулируют баланс питательных веществ: они высвобождают питательные вещества при необходимости и поглощают их при избытке.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Натуральный торф, богатый гумусом, обеспечивает слабокислую субстратную среду с оптимальным рН и оптимизирует высвобождение питательных веществ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Все питательные вещества и микроэлементы находятся в различных соединениях благодаря чему они высвобождаются постепенно в течении длительного времени</a:t>
            </a:r>
          </a:p>
          <a:p>
            <a:pPr>
              <a:buFont typeface="+mj-lt"/>
              <a:buAutoNum type="arabicPeriod"/>
            </a:pPr>
            <a:r>
              <a:rPr lang="ru-RU" sz="1200" kern="0" dirty="0"/>
              <a:t>Гарантированно безопасен для всех растений, рыб, креветок, раков, улиток и других обитателей аквариума.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11213"/>
            <a:ext cx="2476330" cy="16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3B068C-E6E6-43D2-AF3B-96ACD9856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546477"/>
              </p:ext>
            </p:extLst>
          </p:nvPr>
        </p:nvGraphicFramePr>
        <p:xfrm>
          <a:off x="2246773" y="5898207"/>
          <a:ext cx="3709354" cy="994410"/>
        </p:xfrm>
        <a:graphic>
          <a:graphicData uri="http://schemas.openxmlformats.org/drawingml/2006/table">
            <a:tbl>
              <a:tblPr/>
              <a:tblGrid>
                <a:gridCol w="721297">
                  <a:extLst>
                    <a:ext uri="{9D8B030D-6E8A-4147-A177-3AD203B41FA5}">
                      <a16:colId xmlns:a16="http://schemas.microsoft.com/office/drawing/2014/main" val="146058139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4241913"/>
                    </a:ext>
                  </a:extLst>
                </a:gridCol>
                <a:gridCol w="2123961">
                  <a:extLst>
                    <a:ext uri="{9D8B030D-6E8A-4147-A177-3AD203B41FA5}">
                      <a16:colId xmlns:a16="http://schemas.microsoft.com/office/drawing/2014/main" val="10958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Вес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Литраж</a:t>
                      </a:r>
                      <a:r>
                        <a:rPr lang="en-US" sz="1200" b="1" dirty="0">
                          <a:solidFill>
                            <a:srgbClr val="007C30"/>
                          </a:solidFill>
                          <a:effectLst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Длинна аквариума</a:t>
                      </a:r>
                      <a:r>
                        <a:rPr lang="en-US" sz="1200" b="1" dirty="0">
                          <a:solidFill>
                            <a:srgbClr val="007C30"/>
                          </a:solidFill>
                          <a:effectLst/>
                        </a:rPr>
                        <a:t>)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8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4586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2,4 kg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50 - 70 Liter, 60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59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4587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4,8 kg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100 - 140 Liter, 80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7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4588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160 - 250 Liter, 100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93589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85DAB4A1-4B2A-4ACF-87DC-1C0C69C0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43" y="3801318"/>
            <a:ext cx="19716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6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0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Scaper‘s</a:t>
            </a:r>
            <a:r>
              <a:rPr lang="de-DE" kern="0" dirty="0"/>
              <a:t> </a:t>
            </a:r>
            <a:r>
              <a:rPr lang="de-DE" kern="0" dirty="0" err="1"/>
              <a:t>Soil</a:t>
            </a:r>
            <a:endParaRPr lang="de-DE" kern="0" dirty="0"/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3181188" y="908720"/>
            <a:ext cx="5783300" cy="4536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500" kern="0" dirty="0"/>
              <a:t>Питательный субстрат для сильного роста растений</a:t>
            </a:r>
          </a:p>
          <a:p>
            <a:r>
              <a:rPr lang="ru-RU" sz="1500" kern="0" dirty="0"/>
              <a:t>Со всеми необходимыми минералами и редкими элементами</a:t>
            </a:r>
          </a:p>
          <a:p>
            <a:r>
              <a:rPr lang="ru-RU" sz="1500" kern="0" dirty="0"/>
              <a:t>С питательной вулканической почвой (андозол</a:t>
            </a:r>
            <a:r>
              <a:rPr lang="en-US" sz="1500" kern="0" dirty="0"/>
              <a:t>)</a:t>
            </a:r>
          </a:p>
          <a:p>
            <a:r>
              <a:rPr lang="ru-RU" sz="1500" kern="0" dirty="0"/>
              <a:t>С функцией биофильтрации для здоровой, чистой воды</a:t>
            </a:r>
          </a:p>
          <a:p>
            <a:r>
              <a:rPr lang="ru-RU" sz="1500" kern="0" dirty="0"/>
              <a:t>Активно создает мягкую, слегка кислую воду </a:t>
            </a:r>
            <a:r>
              <a:rPr lang="en-US" sz="1500" kern="0" dirty="0"/>
              <a:t>(pH 6-6.5, </a:t>
            </a:r>
            <a:r>
              <a:rPr lang="en-US" sz="1500" kern="0" dirty="0" err="1"/>
              <a:t>kH</a:t>
            </a:r>
            <a:r>
              <a:rPr lang="en-US" sz="1500" kern="0" dirty="0"/>
              <a:t> 0-2°d)</a:t>
            </a:r>
          </a:p>
          <a:p>
            <a:r>
              <a:rPr lang="ru-RU" sz="1500" kern="0" dirty="0"/>
              <a:t>Длительная стабильность воды</a:t>
            </a:r>
            <a:endParaRPr lang="en-US" sz="1500" kern="0" dirty="0"/>
          </a:p>
          <a:p>
            <a:r>
              <a:rPr lang="ru-RU" sz="1500" kern="0" dirty="0"/>
              <a:t>Идеально в сочетании с </a:t>
            </a:r>
            <a:r>
              <a:rPr lang="en-US" sz="1500" kern="0" dirty="0"/>
              <a:t>CO2</a:t>
            </a:r>
            <a:r>
              <a:rPr lang="ru-RU" sz="1500" kern="0" dirty="0"/>
              <a:t>-системой</a:t>
            </a:r>
            <a:endParaRPr lang="en-US" sz="1500" kern="0" dirty="0"/>
          </a:p>
          <a:p>
            <a:r>
              <a:rPr lang="ru-RU" sz="1500" kern="0" dirty="0"/>
              <a:t>С ценными гуминовыми и фульфокислотами</a:t>
            </a:r>
            <a:endParaRPr lang="en-US" sz="1500" kern="0" dirty="0"/>
          </a:p>
          <a:p>
            <a:r>
              <a:rPr lang="ru-RU" sz="1500" kern="0" dirty="0"/>
              <a:t>Идеально для любых растений, рыб и креветок, которым нужна мягкая, слегка кислая вода</a:t>
            </a:r>
            <a:endParaRPr lang="en-US" sz="1500" kern="0" dirty="0"/>
          </a:p>
          <a:p>
            <a:r>
              <a:rPr lang="ru-RU" sz="1500" kern="0" dirty="0"/>
              <a:t>Подходит для развития донной микрофлоры </a:t>
            </a:r>
            <a:r>
              <a:rPr lang="en-US" sz="1500" kern="0" dirty="0"/>
              <a:t>(</a:t>
            </a:r>
            <a:r>
              <a:rPr lang="ru-RU" sz="1500" kern="0" dirty="0"/>
              <a:t>например, при разведении креветок</a:t>
            </a:r>
            <a:r>
              <a:rPr lang="en-US" sz="1500" kern="0" dirty="0"/>
              <a:t>)</a:t>
            </a:r>
          </a:p>
          <a:p>
            <a:r>
              <a:rPr lang="ru-RU" sz="1500" kern="0" dirty="0"/>
              <a:t>Специальная формула питательных веществ </a:t>
            </a:r>
            <a:r>
              <a:rPr lang="en-US" sz="1500" kern="0" dirty="0"/>
              <a:t>– </a:t>
            </a:r>
            <a:r>
              <a:rPr lang="ru-RU" sz="1500" kern="0" dirty="0"/>
              <a:t>не способствует росту водорослей</a:t>
            </a:r>
          </a:p>
          <a:p>
            <a:r>
              <a:rPr lang="ru-RU" sz="1500" dirty="0"/>
              <a:t>Сделано в Японии</a:t>
            </a:r>
          </a:p>
          <a:p>
            <a:endParaRPr lang="en-US" sz="1500" kern="0" dirty="0"/>
          </a:p>
          <a:p>
            <a:endParaRPr lang="de-DE" sz="1500" kern="0" dirty="0"/>
          </a:p>
        </p:txBody>
      </p:sp>
      <p:pic>
        <p:nvPicPr>
          <p:cNvPr id="14" name="Picture 31" descr="Z:\BilderVerkauf\Vertriebsunterlagen\1.  Aquaristik\17 Nano\Aquascaping\Scapers_Soil\4581_ScapersSoil_8L_packshot_front_spieg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96740"/>
            <a:ext cx="22828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2" descr="Z:\Dienste\FTP\Lieferanten\02_Die-Praxis\01_Freigabe_PDFs\01_zur_Pruefung_Marketing-DEN\ScapersSoil_Packshots\mit_Spiegelung\PNG\4580_ScapersSoil_4L_packshot_links_spieg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" y="1395120"/>
            <a:ext cx="193516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7BE3134-A8A7-470C-8C49-850F091E0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530594"/>
              </p:ext>
            </p:extLst>
          </p:nvPr>
        </p:nvGraphicFramePr>
        <p:xfrm>
          <a:off x="1580751" y="4743939"/>
          <a:ext cx="1403648" cy="739140"/>
        </p:xfrm>
        <a:graphic>
          <a:graphicData uri="http://schemas.openxmlformats.org/drawingml/2006/table">
            <a:tbl>
              <a:tblPr/>
              <a:tblGrid>
                <a:gridCol w="74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Объем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4580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4 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4581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8 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594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dennerle.com/sites/default/files/uploads/public/products/6178_pa_i2_active-soil_8l_front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9"/>
            <a:ext cx="2946314" cy="41044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DENNERLE SHRIMP KING ACTIVE SOIL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059831" y="692696"/>
            <a:ext cx="5868743" cy="616530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Производится из различных, тщательно отобранных, природных почв, которые обеспечивают креветок необходимыми минералами и микроэлементами.</a:t>
            </a:r>
            <a:endParaRPr lang="en-US" dirty="0"/>
          </a:p>
          <a:p>
            <a:r>
              <a:rPr lang="ru-RU" dirty="0"/>
              <a:t>Зерна земли -  неправильной формы, диаметром 1-4 мм придают аквариуму природный вид</a:t>
            </a:r>
          </a:p>
          <a:p>
            <a:r>
              <a:rPr lang="ru-RU" dirty="0"/>
              <a:t>Угольно черный цвет обеспечивает превосходный контраст с яркими цветами креветок</a:t>
            </a:r>
          </a:p>
          <a:p>
            <a:r>
              <a:rPr lang="ru-RU" dirty="0"/>
              <a:t>Пористая поверхность прекрасно подходит для формирования колонии бактерий</a:t>
            </a:r>
          </a:p>
          <a:p>
            <a:r>
              <a:rPr lang="ru-RU" dirty="0"/>
              <a:t>Не окрашивает воду</a:t>
            </a:r>
          </a:p>
          <a:p>
            <a:r>
              <a:rPr lang="ru-RU" dirty="0"/>
              <a:t>Способствует росту - бактерии, одноклеточные организмов, одноклеточных водорослей и других микроорганизмов – формируя таким образом кормовую базу, это особенно важно для молодых креветок</a:t>
            </a:r>
          </a:p>
          <a:p>
            <a:r>
              <a:rPr lang="ru-RU" dirty="0"/>
              <a:t>Связывает вредные вещества</a:t>
            </a:r>
          </a:p>
          <a:p>
            <a:r>
              <a:rPr lang="ru-RU" dirty="0"/>
              <a:t>Также идеально подходит для всех тропических видов рыб и растений, которые любят мягкую, слегка кислую воду</a:t>
            </a:r>
          </a:p>
          <a:p>
            <a:r>
              <a:rPr lang="ru-RU" dirty="0"/>
              <a:t>Не способствует росту водорослей</a:t>
            </a:r>
          </a:p>
          <a:p>
            <a:r>
              <a:rPr lang="ru-RU" dirty="0"/>
              <a:t>Использование </a:t>
            </a:r>
            <a:r>
              <a:rPr lang="ru-RU" dirty="0" err="1"/>
              <a:t>ShrimpKing</a:t>
            </a:r>
            <a:r>
              <a:rPr lang="ru-RU" dirty="0"/>
              <a:t> </a:t>
            </a:r>
            <a:r>
              <a:rPr lang="ru-RU" dirty="0" err="1"/>
              <a:t>Bee</a:t>
            </a:r>
            <a:r>
              <a:rPr lang="ru-RU" dirty="0"/>
              <a:t> </a:t>
            </a:r>
            <a:r>
              <a:rPr lang="en-US" dirty="0"/>
              <a:t>Salt</a:t>
            </a:r>
            <a:r>
              <a:rPr lang="ru-RU" dirty="0"/>
              <a:t> в сочетании с осмотической водой продлевает срок службы </a:t>
            </a:r>
            <a:r>
              <a:rPr lang="ru-RU" dirty="0" err="1"/>
              <a:t>ShrimpKing</a:t>
            </a:r>
            <a:r>
              <a:rPr lang="ru-RU" dirty="0"/>
              <a:t> </a:t>
            </a:r>
            <a:r>
              <a:rPr lang="en-US" dirty="0"/>
              <a:t>Soil</a:t>
            </a:r>
            <a:endParaRPr lang="ru-RU" dirty="0"/>
          </a:p>
          <a:p>
            <a:r>
              <a:rPr lang="ru-RU" dirty="0"/>
              <a:t>В качестве естественного ионообменника снижает </a:t>
            </a:r>
            <a:r>
              <a:rPr lang="ru-RU" dirty="0" err="1"/>
              <a:t>рН</a:t>
            </a:r>
            <a:r>
              <a:rPr lang="ru-RU" dirty="0"/>
              <a:t> и стабилизирует его на слегка подкисленном уровне (прибл. РН 6,0-6,5). В то же время он снижает карбонатную жесткость - вплоть до 0-2 ° </a:t>
            </a:r>
            <a:r>
              <a:rPr lang="ru-RU" dirty="0" err="1"/>
              <a:t>d</a:t>
            </a:r>
            <a:r>
              <a:rPr lang="en-US" dirty="0" err="1"/>
              <a:t>Kh</a:t>
            </a:r>
            <a:r>
              <a:rPr lang="en-US" dirty="0"/>
              <a:t> </a:t>
            </a:r>
            <a:r>
              <a:rPr lang="ru-RU" dirty="0"/>
              <a:t>в зависимости от источника воды, таким образом, делая воду значительно мягче.</a:t>
            </a:r>
          </a:p>
          <a:p>
            <a:r>
              <a:rPr lang="ru-RU" dirty="0"/>
              <a:t>Сделано в Японии</a:t>
            </a:r>
          </a:p>
        </p:txBody>
      </p:sp>
      <p:pic>
        <p:nvPicPr>
          <p:cNvPr id="117762" name="Picture 2" descr="http://dennerle.com/sites/default/files/uploads/public/products/6177_pa_i2_active-soil_4l_front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628800"/>
            <a:ext cx="2081519" cy="324036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66697"/>
              </p:ext>
            </p:extLst>
          </p:nvPr>
        </p:nvGraphicFramePr>
        <p:xfrm>
          <a:off x="1252504" y="4859630"/>
          <a:ext cx="1403648" cy="739140"/>
        </p:xfrm>
        <a:graphic>
          <a:graphicData uri="http://schemas.openxmlformats.org/drawingml/2006/table">
            <a:tbl>
              <a:tblPr/>
              <a:tblGrid>
                <a:gridCol w="74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Объем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6177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4 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6178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8 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195736" y="2780928"/>
            <a:ext cx="6948264" cy="407707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100% чистый природный грунт</a:t>
            </a:r>
          </a:p>
          <a:p>
            <a:r>
              <a:rPr lang="ru-RU" dirty="0"/>
              <a:t>Тщательно подобранные вариации грунта, для создания эффектных ландшафтов</a:t>
            </a:r>
          </a:p>
          <a:p>
            <a:r>
              <a:rPr lang="ru-RU" dirty="0"/>
              <a:t>Широкий ассортимент с большим количеством привлекательных цветов и фракций</a:t>
            </a:r>
          </a:p>
          <a:p>
            <a:r>
              <a:rPr lang="ru-RU" dirty="0"/>
              <a:t>Идеально для </a:t>
            </a:r>
            <a:r>
              <a:rPr lang="ru-RU" dirty="0" err="1"/>
              <a:t>Акваскейпинга</a:t>
            </a:r>
            <a:endParaRPr lang="ru-RU" dirty="0"/>
          </a:p>
          <a:p>
            <a:r>
              <a:rPr lang="ru-RU" dirty="0"/>
              <a:t>Создает яркие цветовые контрасты и захватывающие виды в любом аквариуме</a:t>
            </a:r>
          </a:p>
          <a:p>
            <a:r>
              <a:rPr lang="ru-RU" dirty="0"/>
              <a:t>Грунты </a:t>
            </a:r>
            <a:r>
              <a:rPr lang="en-US" dirty="0" err="1"/>
              <a:t>Dennerle</a:t>
            </a:r>
            <a:r>
              <a:rPr lang="ru-RU" dirty="0"/>
              <a:t> </a:t>
            </a:r>
            <a:r>
              <a:rPr lang="ru-RU" dirty="0" err="1"/>
              <a:t>Plantahunter</a:t>
            </a:r>
            <a:r>
              <a:rPr lang="ru-RU" dirty="0"/>
              <a:t> вы можете использовать как основной грунт, для того чтоб воссоздать у себя в аквариуме природные биотоп для тех или иных аквариумных рыб. В то же время они могут быть использованы и для создания ландшафтных композиций (дорожки, горки), а так же для украшения и обновления уже существующего аквариума.</a:t>
            </a:r>
          </a:p>
          <a:p>
            <a:endParaRPr lang="ru-RU" dirty="0"/>
          </a:p>
          <a:p>
            <a:pPr>
              <a:buNone/>
            </a:pPr>
            <a:r>
              <a:rPr lang="ru-RU" dirty="0"/>
              <a:t>Совет:</a:t>
            </a:r>
          </a:p>
          <a:p>
            <a:endParaRPr lang="ru-RU" dirty="0"/>
          </a:p>
          <a:p>
            <a:r>
              <a:rPr lang="ru-RU" dirty="0"/>
              <a:t>Для того, чтобы создать природный ландшафт, мы рекомендуем смешивать различные фракции одного и того же вида грунта , располагая их послойно.</a:t>
            </a:r>
          </a:p>
        </p:txBody>
      </p:sp>
      <p:pic>
        <p:nvPicPr>
          <p:cNvPr id="30722" name="Picture 2" descr="http://dennerle.com/sites/default/files/uploads/public/header/aq_naturkies_96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7092279" cy="2733483"/>
          </a:xfrm>
          <a:prstGeom prst="rect">
            <a:avLst/>
          </a:prstGeom>
          <a:noFill/>
        </p:spPr>
      </p:pic>
      <p:pic>
        <p:nvPicPr>
          <p:cNvPr id="30724" name="Picture 4" descr="http://dennerle.com/sites/default/files/uploads/public/products/6910_pa_naturkies_plantahunter_baikal_10-30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2195736" cy="1463824"/>
          </a:xfrm>
          <a:prstGeom prst="rect">
            <a:avLst/>
          </a:prstGeom>
          <a:noFill/>
        </p:spPr>
      </p:pic>
      <p:pic>
        <p:nvPicPr>
          <p:cNvPr id="30726" name="Picture 6" descr="http://dennerle.com/sites/default/files/uploads/public/products/6900_pa_naturkies_plantahunter_colorado_12-15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2195736" cy="1463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7992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 err="1">
                <a:latin typeface="Calibri" panose="020F0502020204030204" pitchFamily="34" charset="0"/>
              </a:rPr>
              <a:t>Dennerle</a:t>
            </a:r>
            <a:endParaRPr lang="de-DE" altLang="de-DE" dirty="0">
              <a:latin typeface="Calibri" panose="020F0502020204030204" pitchFamily="34" charset="0"/>
            </a:endParaRPr>
          </a:p>
        </p:txBody>
      </p:sp>
      <p:pic>
        <p:nvPicPr>
          <p:cNvPr id="6" name="Picture 3" descr="IMG_076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2685">
            <a:off x="5290643" y="2512862"/>
            <a:ext cx="3311642" cy="202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nhaltsplatzhalter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20670082">
            <a:off x="6168024" y="1056384"/>
            <a:ext cx="2620503" cy="161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21460">
            <a:off x="4618155" y="4646800"/>
            <a:ext cx="3126508" cy="15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467544" y="962139"/>
            <a:ext cx="50913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charset="0"/>
              </a:rPr>
              <a:t>Наш девиз: опыт природы</a:t>
            </a:r>
            <a:endParaRPr lang="en-US" sz="2000" b="1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DENNERLE = </a:t>
            </a:r>
            <a:r>
              <a:rPr lang="ru-RU" dirty="0">
                <a:solidFill>
                  <a:srgbClr val="000000"/>
                </a:solidFill>
                <a:latin typeface="Calibri" charset="0"/>
              </a:rPr>
              <a:t>более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50 </a:t>
            </a:r>
            <a:r>
              <a:rPr lang="ru-RU" dirty="0">
                <a:solidFill>
                  <a:srgbClr val="000000"/>
                </a:solidFill>
                <a:latin typeface="Calibri" charset="0"/>
              </a:rPr>
              <a:t>лет опыта работы с водными растениями и товарами для аквариумистики.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u="sng" dirty="0">
                <a:solidFill>
                  <a:srgbClr val="000000"/>
                </a:solidFill>
                <a:latin typeface="Calibri" charset="0"/>
              </a:rPr>
              <a:t>Наша продукция</a:t>
            </a:r>
            <a:r>
              <a:rPr lang="en-US" u="sng" dirty="0">
                <a:solidFill>
                  <a:srgbClr val="000000"/>
                </a:solidFill>
                <a:latin typeface="Calibri" charset="0"/>
              </a:rPr>
              <a:t>:</a:t>
            </a:r>
          </a:p>
          <a:p>
            <a:pPr marL="174625" indent="-174625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Биологически обоснована и полезна</a:t>
            </a:r>
          </a:p>
          <a:p>
            <a:pPr marL="174625" indent="-174625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Проста в использовании и безопасна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marL="174625" indent="-174625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Инновационная и наивысшего качества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indent="15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u="sng" dirty="0">
                <a:solidFill>
                  <a:srgbClr val="000000"/>
                </a:solidFill>
                <a:latin typeface="Calibri" charset="0"/>
              </a:rPr>
              <a:t>Целевые группы</a:t>
            </a:r>
            <a:r>
              <a:rPr lang="en-US" u="sng" dirty="0">
                <a:solidFill>
                  <a:srgbClr val="000000"/>
                </a:solidFill>
                <a:latin typeface="Calibri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От начинающих до профессионалов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Для аквариумов от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10 </a:t>
            </a:r>
            <a:r>
              <a:rPr lang="ru-RU" dirty="0">
                <a:solidFill>
                  <a:srgbClr val="000000"/>
                </a:solidFill>
                <a:latin typeface="Calibri" charset="0"/>
              </a:rPr>
              <a:t>до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10,000 </a:t>
            </a:r>
            <a:r>
              <a:rPr lang="ru-RU" dirty="0">
                <a:solidFill>
                  <a:srgbClr val="000000"/>
                </a:solidFill>
                <a:latin typeface="Calibri" charset="0"/>
              </a:rPr>
              <a:t>л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dirty="0">
                <a:solidFill>
                  <a:srgbClr val="000000"/>
                </a:solidFill>
                <a:latin typeface="Calibri" charset="0"/>
              </a:rPr>
              <a:t>Для хобби и стиля жизни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7403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PLANTAHUNTER-KIES BEACH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203848" y="764704"/>
            <a:ext cx="4608785" cy="3744639"/>
          </a:xfrm>
        </p:spPr>
        <p:txBody>
          <a:bodyPr>
            <a:normAutofit/>
          </a:bodyPr>
          <a:lstStyle/>
          <a:p>
            <a:r>
              <a:rPr lang="ru-RU" sz="2000" dirty="0"/>
              <a:t>100% природный грунт</a:t>
            </a:r>
          </a:p>
          <a:p>
            <a:r>
              <a:rPr lang="ru-RU" sz="2000" dirty="0"/>
              <a:t>Белоснежный, </a:t>
            </a:r>
            <a:r>
              <a:rPr lang="ru-RU" sz="2000" dirty="0" err="1"/>
              <a:t>супер-мелкий</a:t>
            </a:r>
            <a:r>
              <a:rPr lang="ru-RU" sz="2000" dirty="0"/>
              <a:t>, натуральный кварцевый песок</a:t>
            </a:r>
          </a:p>
          <a:p>
            <a:r>
              <a:rPr lang="ru-RU" sz="2000" dirty="0"/>
              <a:t>Идеально подходит для создания захватывающих цветовых контрастов и визуальных эффектов</a:t>
            </a:r>
          </a:p>
          <a:p>
            <a:r>
              <a:rPr lang="ru-RU" sz="2000" dirty="0"/>
              <a:t>Тщательно промыть перед использованием.</a:t>
            </a:r>
          </a:p>
          <a:p>
            <a:pPr>
              <a:buNone/>
            </a:pPr>
            <a:r>
              <a:rPr lang="ru-RU" sz="2000" dirty="0"/>
              <a:t>Примечание: не содержит извести</a:t>
            </a:r>
          </a:p>
        </p:txBody>
      </p:sp>
      <p:pic>
        <p:nvPicPr>
          <p:cNvPr id="32770" name="Picture 2" descr="http://dennerle.com/sites/default/files/uploads/public/products/6911_ps_i2_naturkies_plantahunter_beach_01-06m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147392" cy="3221088"/>
          </a:xfrm>
          <a:prstGeom prst="rect">
            <a:avLst/>
          </a:prstGeom>
          <a:noFill/>
        </p:spPr>
      </p:pic>
      <p:pic>
        <p:nvPicPr>
          <p:cNvPr id="32772" name="Picture 4" descr="http://dennerle.com/sites/default/files/uploads/public/products/6911_pa_naturkies_plantahunter_beach_01-06mm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505738"/>
            <a:ext cx="3528392" cy="2352261"/>
          </a:xfrm>
          <a:prstGeom prst="rect">
            <a:avLst/>
          </a:prstGeom>
          <a:noFill/>
        </p:spPr>
      </p:pic>
      <p:pic>
        <p:nvPicPr>
          <p:cNvPr id="32774" name="Picture 6" descr="http://dennerle.com/sites/default/files/uploads/public/products/6911_PA_Naturkies_Plantahunter_Beach_0%2C1-0%2C6mm_trocken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1403648" cy="931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03648" y="3861048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0,1 - 0,6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4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PLANTAHUNTER-KIES RIO XINGU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555777" y="692697"/>
            <a:ext cx="5112568" cy="352839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100% природный грунт</a:t>
            </a:r>
          </a:p>
          <a:p>
            <a:r>
              <a:rPr lang="ru-RU" dirty="0"/>
              <a:t>Красочная речная смесь состоящая из природного сланцевого гравия</a:t>
            </a:r>
          </a:p>
          <a:p>
            <a:r>
              <a:rPr lang="ru-RU" dirty="0"/>
              <a:t>Создает очень естественный – природный эффект за счет разнообразия размеров, форм и цветов грунта</a:t>
            </a:r>
          </a:p>
          <a:p>
            <a:r>
              <a:rPr lang="ru-RU" dirty="0"/>
              <a:t>В грунте идет смешение  коричневого, серого и оранжевого цветов</a:t>
            </a:r>
          </a:p>
          <a:p>
            <a:r>
              <a:rPr lang="ru-RU" dirty="0"/>
              <a:t>Тщательно промыть перед использованием.</a:t>
            </a:r>
          </a:p>
          <a:p>
            <a:pPr>
              <a:buNone/>
            </a:pPr>
            <a:r>
              <a:rPr lang="ru-RU" dirty="0"/>
              <a:t>Примечание: не содержит известь</a:t>
            </a:r>
          </a:p>
        </p:txBody>
      </p:sp>
      <p:pic>
        <p:nvPicPr>
          <p:cNvPr id="36866" name="Picture 2" descr="http://dennerle.com/sites/default/files/uploads/public/products/6912_ps_i2_naturkies_plantahunter_rio_xingu_mix_2-22mm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064229" cy="3096344"/>
          </a:xfrm>
          <a:prstGeom prst="rect">
            <a:avLst/>
          </a:prstGeom>
          <a:noFill/>
        </p:spPr>
      </p:pic>
      <p:pic>
        <p:nvPicPr>
          <p:cNvPr id="36868" name="Picture 4" descr="http://dennerle.com/sites/default/files/uploads/public/products/6912_pa_naturkies_plantahunter_rio_xingu_mix_2-22mm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169701"/>
            <a:ext cx="4032448" cy="2688299"/>
          </a:xfrm>
          <a:prstGeom prst="rect">
            <a:avLst/>
          </a:prstGeom>
          <a:noFill/>
        </p:spPr>
      </p:pic>
      <p:pic>
        <p:nvPicPr>
          <p:cNvPr id="36870" name="Picture 6" descr="http://dennerle.com/sites/default/files/uploads/public/products/6912_PA_Naturkies_Plantahunter_Rio_Xingu_MIX_2-22mm_trocken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1410326" cy="9361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75656" y="364502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2 - 22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452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PLANTAHUNTER-KIES RIVER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627784" y="692696"/>
            <a:ext cx="5184849" cy="3816424"/>
          </a:xfrm>
        </p:spPr>
        <p:txBody>
          <a:bodyPr>
            <a:noAutofit/>
          </a:bodyPr>
          <a:lstStyle/>
          <a:p>
            <a:r>
              <a:rPr lang="ru-RU" sz="1800" dirty="0"/>
              <a:t>100% природный грунт</a:t>
            </a:r>
          </a:p>
          <a:p>
            <a:r>
              <a:rPr lang="ru-RU" sz="1800" dirty="0"/>
              <a:t>Привлекательная речная смесь состоящая из естественно окатанного гравия</a:t>
            </a:r>
          </a:p>
          <a:p>
            <a:r>
              <a:rPr lang="ru-RU" sz="1800" dirty="0"/>
              <a:t>Интересный внешний вид благодаря различным оттенкам серого и прожилкам</a:t>
            </a:r>
          </a:p>
          <a:p>
            <a:r>
              <a:rPr lang="ru-RU" sz="1800" dirty="0"/>
              <a:t>Тщательно промыть перед использованием.</a:t>
            </a:r>
          </a:p>
          <a:p>
            <a:pPr>
              <a:buNone/>
            </a:pPr>
            <a:r>
              <a:rPr lang="ru-RU" sz="1800" dirty="0"/>
              <a:t>Примечание: содержит известь. Идеально  подходит для африканских </a:t>
            </a:r>
            <a:r>
              <a:rPr lang="ru-RU" sz="1800" dirty="0" err="1"/>
              <a:t>цихлид</a:t>
            </a:r>
            <a:r>
              <a:rPr lang="ru-RU" sz="1800" dirty="0"/>
              <a:t> 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Совет: Рыба чувствовать себя более комфортно в аквариуме с темным грунтом, «на нем» они демонстрируют свои лучшие цвета.</a:t>
            </a:r>
          </a:p>
        </p:txBody>
      </p:sp>
      <p:pic>
        <p:nvPicPr>
          <p:cNvPr id="37890" name="Picture 2" descr="http://dennerle.com/sites/default/files/uploads/public/products/6923_ps_i2_naturkies_plantahunter_river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2093979" cy="3140968"/>
          </a:xfrm>
          <a:prstGeom prst="rect">
            <a:avLst/>
          </a:prstGeom>
          <a:noFill/>
        </p:spPr>
      </p:pic>
      <p:pic>
        <p:nvPicPr>
          <p:cNvPr id="37892" name="Picture 4" descr="http://dennerle.com/sites/default/files/uploads/public/products/6923_pa_naturkies_plantahunter_river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653136"/>
            <a:ext cx="3307296" cy="2204864"/>
          </a:xfrm>
          <a:prstGeom prst="rect">
            <a:avLst/>
          </a:prstGeom>
          <a:noFill/>
        </p:spPr>
      </p:pic>
      <p:pic>
        <p:nvPicPr>
          <p:cNvPr id="37894" name="Picture 6" descr="http://dennerle.com/sites/default/files/uploads/public/products/6923_PA_Naturkies_Plantahunter_River_S_trocken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1410326" cy="936104"/>
          </a:xfrm>
          <a:prstGeom prst="rect">
            <a:avLst/>
          </a:prstGeom>
          <a:noFill/>
        </p:spPr>
      </p:pic>
      <p:pic>
        <p:nvPicPr>
          <p:cNvPr id="37896" name="Picture 8" descr="http://dennerle.com/sites/default/files/uploads/public/products/6924_pa_naturkies_plantahunter_river-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6704" y="4653136"/>
            <a:ext cx="3307296" cy="2204864"/>
          </a:xfrm>
          <a:prstGeom prst="rect">
            <a:avLst/>
          </a:prstGeom>
          <a:noFill/>
        </p:spPr>
      </p:pic>
      <p:pic>
        <p:nvPicPr>
          <p:cNvPr id="37898" name="Picture 10" descr="http://dennerle.com/sites/default/files/uploads/public/products/6924_PA_Naturkies_Plantahunter_River-L_trocken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437112"/>
            <a:ext cx="1410326" cy="9361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03648" y="3861048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4 - 8 mm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4797152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8 - 12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30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Продукты </a:t>
            </a:r>
            <a:r>
              <a:rPr lang="en-US" dirty="0" err="1"/>
              <a:t>Dennerle</a:t>
            </a:r>
            <a:r>
              <a:rPr lang="en-US" dirty="0"/>
              <a:t> </a:t>
            </a:r>
            <a:r>
              <a:rPr lang="ru-RU" dirty="0"/>
              <a:t>для водоподготовки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40002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BAFE4-C6F4-4CD9-A504-1B0434D2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Органические продукты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B74BC7-CC19-453D-B9B4-29CE07F788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119" y="1052513"/>
            <a:ext cx="8783931" cy="3313112"/>
          </a:xfrm>
        </p:spPr>
        <p:txBody>
          <a:bodyPr/>
          <a:lstStyle/>
          <a:p>
            <a:r>
              <a:rPr lang="ru-RU" sz="2000" dirty="0"/>
              <a:t>Для водоподготовки аквариумной воды. </a:t>
            </a:r>
          </a:p>
          <a:p>
            <a:r>
              <a:rPr lang="ru-RU" sz="2000" dirty="0"/>
              <a:t>Содержат гуминовые кислоты и дубильные вещества. </a:t>
            </a:r>
          </a:p>
          <a:p>
            <a:r>
              <a:rPr lang="ru-RU" sz="2000" dirty="0" err="1"/>
              <a:t>Профилактирует</a:t>
            </a:r>
            <a:r>
              <a:rPr lang="ru-RU" sz="2000" dirty="0"/>
              <a:t> грибковые заболевания, немного подкисляет воду. </a:t>
            </a:r>
          </a:p>
          <a:p>
            <a:r>
              <a:rPr lang="ru-RU" sz="2000" dirty="0"/>
              <a:t>Способствуют лучшей адаптации и стимулирует нерестовые инстинкты. </a:t>
            </a:r>
          </a:p>
          <a:p>
            <a:r>
              <a:rPr lang="ru-RU" sz="2000" dirty="0"/>
              <a:t>Идеально подходит для таких рыб как дискусы, неоны, </a:t>
            </a:r>
            <a:r>
              <a:rPr lang="ru-RU" sz="2000"/>
              <a:t>скалярии, </a:t>
            </a:r>
            <a:r>
              <a:rPr lang="ru-RU" sz="2000" dirty="0"/>
              <a:t>карликовые </a:t>
            </a:r>
            <a:r>
              <a:rPr lang="ru-RU" sz="2000" dirty="0" err="1"/>
              <a:t>цихлиды</a:t>
            </a:r>
            <a:r>
              <a:rPr lang="ru-RU" sz="2000" dirty="0"/>
              <a:t>, L-сомы и пресноводных креветок.</a:t>
            </a:r>
          </a:p>
        </p:txBody>
      </p:sp>
      <p:pic>
        <p:nvPicPr>
          <p:cNvPr id="5" name="Picture 4" descr="http://dennerle.com/sites/default/files/uploads/public/products/2744_ps_i1_catappaleaves.png">
            <a:extLst>
              <a:ext uri="{FF2B5EF4-FFF2-40B4-BE49-F238E27FC236}">
                <a16:creationId xmlns:a16="http://schemas.microsoft.com/office/drawing/2014/main" id="{396BD6AB-BB4D-49D3-81C0-68BAD3450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911" y="3530161"/>
            <a:ext cx="2403081" cy="3312703"/>
          </a:xfrm>
          <a:prstGeom prst="rect">
            <a:avLst/>
          </a:prstGeom>
          <a:noFill/>
        </p:spPr>
      </p:pic>
      <p:pic>
        <p:nvPicPr>
          <p:cNvPr id="6" name="Picture 4" descr="http://dennerle.com/sites/default/files/uploads/public/products/2748_ps_i1_blackcones.png">
            <a:extLst>
              <a:ext uri="{FF2B5EF4-FFF2-40B4-BE49-F238E27FC236}">
                <a16:creationId xmlns:a16="http://schemas.microsoft.com/office/drawing/2014/main" id="{623C4AA9-912B-4B3F-916E-75A73E36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523" y="4031998"/>
            <a:ext cx="1773490" cy="2805749"/>
          </a:xfrm>
          <a:prstGeom prst="rect">
            <a:avLst/>
          </a:prstGeom>
          <a:noFill/>
        </p:spPr>
      </p:pic>
      <p:pic>
        <p:nvPicPr>
          <p:cNvPr id="7" name="Picture 4" descr="http://dennerle.com/sites/default/files/uploads/public/products/2756_ps_i1_catappabark.png">
            <a:extLst>
              <a:ext uri="{FF2B5EF4-FFF2-40B4-BE49-F238E27FC236}">
                <a16:creationId xmlns:a16="http://schemas.microsoft.com/office/drawing/2014/main" id="{3A40D54E-2EB7-4743-B97E-C3145281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221088"/>
            <a:ext cx="1686526" cy="2668167"/>
          </a:xfrm>
          <a:prstGeom prst="rect">
            <a:avLst/>
          </a:prstGeom>
          <a:noFill/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6453936-BE16-472A-B213-5C15C1040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18508"/>
              </p:ext>
            </p:extLst>
          </p:nvPr>
        </p:nvGraphicFramePr>
        <p:xfrm>
          <a:off x="6273482" y="4542923"/>
          <a:ext cx="2845258" cy="1855470"/>
        </p:xfrm>
        <a:graphic>
          <a:graphicData uri="http://schemas.openxmlformats.org/drawingml/2006/table">
            <a:tbl>
              <a:tblPr/>
              <a:tblGrid>
                <a:gridCol w="721297">
                  <a:extLst>
                    <a:ext uri="{9D8B030D-6E8A-4147-A177-3AD203B41FA5}">
                      <a16:colId xmlns:a16="http://schemas.microsoft.com/office/drawing/2014/main" val="1460581392"/>
                    </a:ext>
                  </a:extLst>
                </a:gridCol>
                <a:gridCol w="2123961">
                  <a:extLst>
                    <a:ext uri="{9D8B030D-6E8A-4147-A177-3AD203B41FA5}">
                      <a16:colId xmlns:a16="http://schemas.microsoft.com/office/drawing/2014/main" val="10958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Наименование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8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</a:rPr>
                        <a:t>Den-2756</a:t>
                      </a:r>
                    </a:p>
                  </a:txBody>
                  <a:tcPr marL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dirty="0" err="1">
                          <a:effectLst/>
                        </a:rPr>
                        <a:t>Кора</a:t>
                      </a:r>
                      <a:r>
                        <a:rPr lang="ru-RU" sz="1100" dirty="0">
                          <a:effectLst/>
                        </a:rPr>
                        <a:t> индийского миндаля </a:t>
                      </a:r>
                      <a:r>
                        <a:rPr lang="ru-RU" sz="1100" dirty="0" err="1">
                          <a:effectLst/>
                        </a:rPr>
                        <a:t>Dennerle</a:t>
                      </a:r>
                      <a:r>
                        <a:rPr lang="ru-RU" sz="1100" dirty="0">
                          <a:effectLst/>
                        </a:rPr>
                        <a:t> для водоподготовки, 8 </a:t>
                      </a:r>
                      <a:r>
                        <a:rPr lang="ru-RU" sz="1100" dirty="0" err="1">
                          <a:effectLst/>
                        </a:rPr>
                        <a:t>шт</a:t>
                      </a:r>
                      <a:endParaRPr lang="ru-RU" sz="1100" dirty="0">
                        <a:effectLst/>
                      </a:endParaRPr>
                    </a:p>
                  </a:txBody>
                  <a:tcPr marL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59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</a:rPr>
                        <a:t>Den-2744</a:t>
                      </a:r>
                    </a:p>
                  </a:txBody>
                  <a:tcPr marL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dirty="0">
                          <a:effectLst/>
                        </a:rPr>
                        <a:t>Листья индийского миндаля </a:t>
                      </a:r>
                      <a:r>
                        <a:rPr lang="ru-RU" sz="1100" dirty="0" err="1">
                          <a:effectLst/>
                        </a:rPr>
                        <a:t>Dennerle</a:t>
                      </a:r>
                      <a:r>
                        <a:rPr lang="ru-RU" sz="1100" dirty="0">
                          <a:effectLst/>
                        </a:rPr>
                        <a:t> для водоподготовки, 10 </a:t>
                      </a:r>
                      <a:r>
                        <a:rPr lang="ru-RU" sz="1100" dirty="0" err="1">
                          <a:effectLst/>
                        </a:rPr>
                        <a:t>шт</a:t>
                      </a:r>
                      <a:endParaRPr lang="ru-RU" sz="1100" dirty="0">
                        <a:effectLst/>
                      </a:endParaRPr>
                    </a:p>
                  </a:txBody>
                  <a:tcPr marL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7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Den-2748</a:t>
                      </a:r>
                    </a:p>
                  </a:txBody>
                  <a:tcPr marL="4762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dirty="0">
                          <a:effectLst/>
                        </a:rPr>
                        <a:t>Шишки ольховые </a:t>
                      </a:r>
                      <a:r>
                        <a:rPr lang="ru-RU" sz="1100" dirty="0" err="1">
                          <a:effectLst/>
                        </a:rPr>
                        <a:t>Dennerle</a:t>
                      </a:r>
                      <a:r>
                        <a:rPr lang="ru-RU" sz="1100" dirty="0">
                          <a:effectLst/>
                        </a:rPr>
                        <a:t> для водоподготовки, 50 </a:t>
                      </a:r>
                      <a:r>
                        <a:rPr lang="ru-RU" sz="1100" dirty="0" err="1">
                          <a:effectLst/>
                        </a:rPr>
                        <a:t>шт</a:t>
                      </a:r>
                      <a:endParaRPr lang="ru-RU" sz="1100" dirty="0">
                        <a:effectLst/>
                      </a:endParaRPr>
                    </a:p>
                  </a:txBody>
                  <a:tcPr marL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93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446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1B0F0-287F-443B-B5AE-9A9FD409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ALL IN ONE! ELIXIER</a:t>
            </a:r>
            <a:br>
              <a:rPr lang="en-US" b="0" cap="all" dirty="0"/>
            </a:br>
            <a:br>
              <a:rPr lang="en-US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513F2-632B-403D-849C-6FA283BB7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4631103"/>
          </a:xfrm>
        </p:spPr>
        <p:txBody>
          <a:bodyPr/>
          <a:lstStyle/>
          <a:p>
            <a:r>
              <a:rPr lang="ru-RU" sz="1800" dirty="0"/>
              <a:t>Комплексный препарат для ухода за аквариумом, идеально подходит для начинающих аквариумистов.</a:t>
            </a:r>
          </a:p>
          <a:p>
            <a:r>
              <a:rPr lang="ru-RU" sz="1800" dirty="0"/>
              <a:t> Содержит 12 важных компонентов: углерод, железо, питательные вещества для растений, стабилизаторы питательных веществ, аминокислоты, витамины, микроэлементы, растительные экстракты, алоэ вера, </a:t>
            </a:r>
            <a:r>
              <a:rPr lang="ru-RU" sz="1800" dirty="0" err="1"/>
              <a:t>декспантенол</a:t>
            </a:r>
            <a:r>
              <a:rPr lang="ru-RU" sz="1800" dirty="0"/>
              <a:t>, йод, стимулятор фильтрующих бактерий. </a:t>
            </a:r>
          </a:p>
          <a:p>
            <a:r>
              <a:rPr lang="ru-RU" sz="1800" dirty="0"/>
              <a:t>Создает идеальные условия в аквариуме и поддерживает иммунитет и яркую окраску всех обитателей аквариума (рыб, растений, креветок, полезных бактерий).</a:t>
            </a:r>
          </a:p>
          <a:p>
            <a:r>
              <a:rPr lang="ru-RU" sz="1800" dirty="0"/>
              <a:t>Дозировка: 20 мл на 100 литров аквариумной воды еженедельно, так же можно использовать с фирменным дозатором </a:t>
            </a:r>
            <a:r>
              <a:rPr lang="ru-RU" sz="1800" dirty="0" err="1"/>
              <a:t>Dennerle</a:t>
            </a:r>
            <a:r>
              <a:rPr lang="ru-RU" sz="1800" dirty="0"/>
              <a:t>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93B8B5F-4186-465E-ACF3-DA27B02B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443304" cy="48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2456797-74EF-4953-9D20-BACA294AA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957014"/>
              </p:ext>
            </p:extLst>
          </p:nvPr>
        </p:nvGraphicFramePr>
        <p:xfrm>
          <a:off x="1331640" y="5683616"/>
          <a:ext cx="3456384" cy="123444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189142950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593292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Наименование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656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2848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All in One! Elixier 100 ml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406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2849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All in One Elixier! 250 ml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789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2850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All in One! </a:t>
                      </a:r>
                      <a:r>
                        <a:rPr lang="en-US" dirty="0" err="1">
                          <a:effectLst/>
                        </a:rPr>
                        <a:t>Elixier</a:t>
                      </a:r>
                      <a:r>
                        <a:rPr lang="en-US" dirty="0">
                          <a:effectLst/>
                        </a:rPr>
                        <a:t> 500 ml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12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803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/>
              <a:t> / </a:t>
            </a:r>
          </a:p>
        </p:txBody>
      </p:sp>
      <p:sp>
        <p:nvSpPr>
          <p:cNvPr id="8" name="Titel 3"/>
          <p:cNvSpPr>
            <a:spLocks noGrp="1"/>
          </p:cNvSpPr>
          <p:nvPr/>
        </p:nvSpPr>
        <p:spPr bwMode="auto">
          <a:xfrm>
            <a:off x="0" y="0"/>
            <a:ext cx="6480720" cy="12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DENNERLE </a:t>
            </a:r>
            <a:r>
              <a:rPr lang="en-GB" dirty="0"/>
              <a:t>Shrimp King Bee Salt GH+</a:t>
            </a:r>
          </a:p>
        </p:txBody>
      </p:sp>
      <p:sp>
        <p:nvSpPr>
          <p:cNvPr id="9" name="Untertitel 7"/>
          <p:cNvSpPr>
            <a:spLocks noGrp="1"/>
          </p:cNvSpPr>
          <p:nvPr/>
        </p:nvSpPr>
        <p:spPr bwMode="auto">
          <a:xfrm>
            <a:off x="179512" y="836713"/>
            <a:ext cx="64807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Мультиминеральная соль для креветок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/>
        </p:nvSpPr>
        <p:spPr bwMode="auto">
          <a:xfrm>
            <a:off x="3568455" y="1340769"/>
            <a:ext cx="51125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1" fontAlgn="base" hangingPunct="1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Для целенаправленного применения в обратноосмотической воде, дождевой воде и </a:t>
            </a:r>
            <a:r>
              <a:rPr lang="ru-RU" sz="1300" dirty="0" err="1"/>
              <a:t>деионизированной</a:t>
            </a:r>
            <a:r>
              <a:rPr lang="ru-RU" sz="1300" dirty="0"/>
              <a:t> воде.</a:t>
            </a:r>
            <a:endParaRPr lang="en-GB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Создает идеальные параметры воды для успешного содержания и разведения креветок, обитающих в мягкой воде, таких как креветки-пчелы и креветки-шмели.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Создает слегка кислую воду с уровнем </a:t>
            </a:r>
            <a:r>
              <a:rPr lang="en-GB" sz="1300" dirty="0"/>
              <a:t>pH </a:t>
            </a:r>
            <a:r>
              <a:rPr lang="ru-RU" sz="1300" dirty="0"/>
              <a:t>примерно </a:t>
            </a:r>
            <a:r>
              <a:rPr lang="en-GB" sz="1300" dirty="0"/>
              <a:t>6.0-6.5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Улучшает рост благодаря ценным дополнительным питательным веществам, особенно важным для молодых креветок.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Для сбалансированного роста, здоровья, жизненной силы и успешного разведения.</a:t>
            </a: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Повышает общую жесткость воды, не повышая при этом карбонатную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Способствует активности фильтрующих бактерий и росту растений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 С жизненно важными витамином С и витаминами группы 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Биологически сбалансированное соотношение кальция и магния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Гарантирует успешную линьку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Обеспечивает наилучшие условия для разведения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 Быстро растворяется, легкая в применении </a:t>
            </a:r>
          </a:p>
        </p:txBody>
      </p:sp>
      <p:pic>
        <p:nvPicPr>
          <p:cNvPr id="112642" name="Picture 2" descr="http://dennerle.com/sites/default/files/uploads/public/products/6128_pa_i1_beesalt_1000ml_do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88" y="1340769"/>
            <a:ext cx="2113515" cy="3240360"/>
          </a:xfrm>
          <a:prstGeom prst="rect">
            <a:avLst/>
          </a:prstGeom>
          <a:noFill/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34" y="2347092"/>
            <a:ext cx="1607338" cy="2304256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08658" y="4742909"/>
          <a:ext cx="1728192" cy="739140"/>
        </p:xfrm>
        <a:graphic>
          <a:graphicData uri="http://schemas.openxmlformats.org/drawingml/2006/table">
            <a:tbl>
              <a:tblPr/>
              <a:tblGrid>
                <a:gridCol w="797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Вес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6127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200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6128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</a:t>
                      </a:r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95736" y="5456603"/>
            <a:ext cx="694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u="sng" dirty="0"/>
              <a:t>Применение: </a:t>
            </a:r>
            <a:r>
              <a:rPr lang="ru-RU" sz="1200" i="1" dirty="0"/>
              <a:t>1 мерная ложка (прибл. 6 г) на 40 л воды очищенной обратным осмосом  создает следующие параметры воды: Общая жесткость 5-6 ° </a:t>
            </a:r>
            <a:r>
              <a:rPr lang="ru-RU" sz="1200" i="1" dirty="0" err="1"/>
              <a:t>d</a:t>
            </a:r>
            <a:r>
              <a:rPr lang="en-US" sz="1200" i="1" dirty="0" err="1"/>
              <a:t>Gh</a:t>
            </a:r>
            <a:r>
              <a:rPr lang="ru-RU" sz="1200" i="1" dirty="0"/>
              <a:t>, проводимость </a:t>
            </a:r>
            <a:r>
              <a:rPr lang="en-US" sz="1200" i="1" dirty="0"/>
              <a:t>250-280 </a:t>
            </a:r>
            <a:r>
              <a:rPr lang="en-US" sz="1200" dirty="0"/>
              <a:t>µS/cm</a:t>
            </a:r>
            <a:r>
              <a:rPr lang="ru-RU" sz="1200" i="1" dirty="0"/>
              <a:t>(мкСм) и слегка кислый </a:t>
            </a:r>
            <a:r>
              <a:rPr lang="ru-RU" sz="1200" i="1" dirty="0" err="1"/>
              <a:t>рН</a:t>
            </a:r>
            <a:r>
              <a:rPr lang="ru-RU" sz="1200" i="1" dirty="0"/>
              <a:t> </a:t>
            </a:r>
            <a:r>
              <a:rPr lang="ru-RU" sz="1200" i="1" dirty="0" err="1"/>
              <a:t>ок</a:t>
            </a:r>
            <a:r>
              <a:rPr lang="ru-RU" sz="1200" i="1" dirty="0"/>
              <a:t>. 6,0-6,5 (в зависимости от исходной воды, а также грунта, камней и коряг).</a:t>
            </a:r>
          </a:p>
          <a:p>
            <a:r>
              <a:rPr lang="ru-RU" sz="1200" i="1" dirty="0"/>
              <a:t>Смешать соль с небольшим количеством воды в отдельном контейнере. Через некоторое время соль раствориться, и вы можете внести суспензию в аквариум. Если в контейнере остался не растворившейся осадок, обязательно внесите его в аквариум!</a:t>
            </a:r>
          </a:p>
        </p:txBody>
      </p:sp>
    </p:spTree>
    <p:extLst>
      <p:ext uri="{BB962C8B-B14F-4D97-AF65-F5344CB8AC3E}">
        <p14:creationId xmlns:p14="http://schemas.microsoft.com/office/powerpoint/2010/main" val="1325306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/>
              <a:t> / </a:t>
            </a:r>
          </a:p>
        </p:txBody>
      </p:sp>
      <p:sp>
        <p:nvSpPr>
          <p:cNvPr id="12" name="Titel 3"/>
          <p:cNvSpPr>
            <a:spLocks noGrp="1"/>
          </p:cNvSpPr>
          <p:nvPr/>
        </p:nvSpPr>
        <p:spPr bwMode="auto">
          <a:xfrm>
            <a:off x="13564" y="0"/>
            <a:ext cx="7798796" cy="12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DENNERLE </a:t>
            </a:r>
            <a:r>
              <a:rPr lang="en-GB" dirty="0"/>
              <a:t>Shrimp King Shrimp Salt GH/KH+</a:t>
            </a:r>
          </a:p>
        </p:txBody>
      </p:sp>
      <p:sp>
        <p:nvSpPr>
          <p:cNvPr id="14" name="Untertitel 7"/>
          <p:cNvSpPr>
            <a:spLocks noGrp="1"/>
          </p:cNvSpPr>
          <p:nvPr/>
        </p:nvSpPr>
        <p:spPr bwMode="auto">
          <a:xfrm>
            <a:off x="0" y="836712"/>
            <a:ext cx="648072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Мультиминеральная соль для креветок</a:t>
            </a:r>
            <a:endParaRPr lang="en-GB" dirty="0"/>
          </a:p>
        </p:txBody>
      </p:sp>
      <p:sp>
        <p:nvSpPr>
          <p:cNvPr id="15" name="Textplatzhalter 9"/>
          <p:cNvSpPr>
            <a:spLocks noGrp="1"/>
          </p:cNvSpPr>
          <p:nvPr/>
        </p:nvSpPr>
        <p:spPr bwMode="auto">
          <a:xfrm>
            <a:off x="3612734" y="1241154"/>
            <a:ext cx="5328592" cy="419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171450" indent="-171450" algn="l" rtl="0" eaLnBrk="1" fontAlgn="base" hangingPunct="1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Для целенаправленного применения в обратноосмотической воде, дождевой воде и </a:t>
            </a:r>
            <a:r>
              <a:rPr lang="ru-RU" sz="1400" dirty="0" err="1"/>
              <a:t>деионизированной</a:t>
            </a:r>
            <a:r>
              <a:rPr lang="ru-RU" sz="1400" dirty="0"/>
              <a:t> воде.</a:t>
            </a: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Создает идеальные параметры воды для успешного содержания и разведения креветок, обитающих в нейтральной или слегка кислой воде с уровнем </a:t>
            </a:r>
            <a:r>
              <a:rPr lang="en-GB" sz="1400" dirty="0"/>
              <a:t>pH 7.0-7.5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Идеальна для </a:t>
            </a:r>
            <a:r>
              <a:rPr lang="en-GB" sz="1400" dirty="0" err="1"/>
              <a:t>Neocaridina</a:t>
            </a:r>
            <a:r>
              <a:rPr lang="en-GB" sz="1400" dirty="0"/>
              <a:t> </a:t>
            </a:r>
            <a:r>
              <a:rPr lang="en-GB" sz="1400" dirty="0" err="1"/>
              <a:t>sp</a:t>
            </a:r>
            <a:r>
              <a:rPr lang="en-US" sz="1400" dirty="0"/>
              <a:t>p</a:t>
            </a:r>
            <a:r>
              <a:rPr lang="en-GB" sz="1400" dirty="0"/>
              <a:t> </a:t>
            </a:r>
            <a:r>
              <a:rPr lang="ru-RU" sz="1400" dirty="0"/>
              <a:t>и их разновидностей, таких как </a:t>
            </a:r>
            <a:r>
              <a:rPr lang="en-GB" sz="1400" dirty="0"/>
              <a:t>Sakura, White Pearl, </a:t>
            </a:r>
            <a:r>
              <a:rPr lang="en-GB" sz="1400" dirty="0" err="1"/>
              <a:t>Rilis</a:t>
            </a:r>
            <a:r>
              <a:rPr lang="en-GB" sz="1400" dirty="0"/>
              <a:t>, Blue Pearl </a:t>
            </a:r>
            <a:r>
              <a:rPr lang="ru-RU" sz="1400" dirty="0"/>
              <a:t>и др.</a:t>
            </a:r>
            <a:r>
              <a:rPr lang="en-GB" sz="1400" dirty="0"/>
              <a:t>, </a:t>
            </a:r>
            <a:r>
              <a:rPr lang="ru-RU" sz="1400" dirty="0"/>
              <a:t>а также для всех разновидностей тигровых креветок, </a:t>
            </a:r>
            <a:r>
              <a:rPr lang="en-GB" sz="1400" i="1" dirty="0" err="1"/>
              <a:t>Caridina</a:t>
            </a:r>
            <a:r>
              <a:rPr lang="en-GB" sz="1400" i="1" dirty="0"/>
              <a:t> </a:t>
            </a:r>
            <a:r>
              <a:rPr lang="en-GB" sz="1400" i="1" dirty="0" err="1"/>
              <a:t>mariae</a:t>
            </a:r>
            <a:r>
              <a:rPr lang="en-GB" sz="14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Для сбалансированного роста, здоровья, жизненной силы и успешного разведения.</a:t>
            </a: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Повышает карбонатную жесткость воды.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Повышает общую жесткость воды.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Способствует активности фильтрующих бактерий и росту растений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 С жизненно важными витаминами группы 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Биологически сбалансированное соотношение кальция и магния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Гарантирует успешную линьку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Обеспечивает наилучшие условия для разведения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 Быстро растворяется, легкая в применении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111618" name="Picture 2" descr="http://dennerle.com/sites/default/files/uploads/public/products/6135_pa_i1_shrimpsalt_1000ml_do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10" y="1408662"/>
            <a:ext cx="2123728" cy="3256018"/>
          </a:xfrm>
          <a:prstGeom prst="rect">
            <a:avLst/>
          </a:prstGeom>
          <a:noFill/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32492"/>
            <a:ext cx="1607340" cy="2304256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4213" y="4725164"/>
          <a:ext cx="1728192" cy="739140"/>
        </p:xfrm>
        <a:graphic>
          <a:graphicData uri="http://schemas.openxmlformats.org/drawingml/2006/table">
            <a:tbl>
              <a:tblPr/>
              <a:tblGrid>
                <a:gridCol w="797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Вес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6134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200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6135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</a:t>
                      </a:r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339752" y="5409834"/>
            <a:ext cx="694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u="sng" dirty="0"/>
              <a:t>Применение: </a:t>
            </a:r>
            <a:r>
              <a:rPr lang="ru-RU" sz="1200" i="1" dirty="0"/>
              <a:t>1 мерная ложка (прибл. 6 г) на 40 л воды очищенной обратным осмосом  создает следующие параметры воды: Общая жесткость 6-8 ° </a:t>
            </a:r>
            <a:r>
              <a:rPr lang="ru-RU" sz="1200" i="1" dirty="0" err="1"/>
              <a:t>d</a:t>
            </a:r>
            <a:r>
              <a:rPr lang="en-US" sz="1200" i="1" dirty="0" err="1"/>
              <a:t>Gh</a:t>
            </a:r>
            <a:r>
              <a:rPr lang="ru-RU" sz="1200" i="1" dirty="0"/>
              <a:t>, проводимость 300-400</a:t>
            </a:r>
            <a:r>
              <a:rPr lang="en-US" sz="1200" i="1" dirty="0"/>
              <a:t> </a:t>
            </a:r>
            <a:r>
              <a:rPr lang="en-US" sz="1200" dirty="0"/>
              <a:t>µS/cm</a:t>
            </a:r>
            <a:r>
              <a:rPr lang="ru-RU" sz="1200" i="1" dirty="0"/>
              <a:t>(мкСм) и слегка кислый </a:t>
            </a:r>
            <a:r>
              <a:rPr lang="ru-RU" sz="1200" i="1" dirty="0" err="1"/>
              <a:t>рН</a:t>
            </a:r>
            <a:r>
              <a:rPr lang="ru-RU" sz="1200" i="1" dirty="0"/>
              <a:t> </a:t>
            </a:r>
            <a:r>
              <a:rPr lang="ru-RU" sz="1200" i="1" dirty="0" err="1"/>
              <a:t>ок</a:t>
            </a:r>
            <a:r>
              <a:rPr lang="ru-RU" sz="1200" i="1" dirty="0"/>
              <a:t>. 7,0-7,5 (в зависимости от исходной воды, а также грунта, камней и коряг).</a:t>
            </a:r>
          </a:p>
          <a:p>
            <a:r>
              <a:rPr lang="ru-RU" sz="1200" i="1" dirty="0"/>
              <a:t>Смешать соль с небольшим количеством воды в отдельном контейнере. Через некоторое время соль раствориться, и вы можете внести суспензию в аквариум. Если в контейнере остался не растворившейся осадок, обязательно внесите его в аквариум!</a:t>
            </a:r>
          </a:p>
        </p:txBody>
      </p:sp>
    </p:spTree>
    <p:extLst>
      <p:ext uri="{BB962C8B-B14F-4D97-AF65-F5344CB8AC3E}">
        <p14:creationId xmlns:p14="http://schemas.microsoft.com/office/powerpoint/2010/main" val="3003423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ennerle.com/sites/default/files/uploads/public/products/6151_pa_i1_sulawesisalt_1000ml_do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41" y="1359776"/>
            <a:ext cx="2113515" cy="3240360"/>
          </a:xfrm>
          <a:prstGeom prst="rect">
            <a:avLst/>
          </a:prstGeom>
          <a:noFill/>
        </p:spPr>
      </p:pic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9" name="Titel 3"/>
          <p:cNvSpPr txBox="1">
            <a:spLocks/>
          </p:cNvSpPr>
          <p:nvPr/>
        </p:nvSpPr>
        <p:spPr>
          <a:xfrm>
            <a:off x="0" y="188640"/>
            <a:ext cx="8156015" cy="6206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>
                <a:solidFill>
                  <a:schemeClr val="accent2">
                    <a:lumMod val="75000"/>
                  </a:schemeClr>
                </a:solidFill>
              </a:rPr>
              <a:t>DENNERLE </a:t>
            </a:r>
            <a:r>
              <a:rPr lang="en-GB" sz="3200" kern="0" dirty="0">
                <a:solidFill>
                  <a:schemeClr val="accent2">
                    <a:lumMod val="75000"/>
                  </a:schemeClr>
                </a:solidFill>
              </a:rPr>
              <a:t>Shrimp King Sulawesi Salt </a:t>
            </a:r>
            <a:r>
              <a:rPr lang="en-US" sz="3200" kern="0" dirty="0">
                <a:solidFill>
                  <a:schemeClr val="accent2">
                    <a:lumMod val="75000"/>
                  </a:schemeClr>
                </a:solidFill>
              </a:rPr>
              <a:t>G</a:t>
            </a:r>
            <a:r>
              <a:rPr lang="en-GB" sz="3200" kern="0" dirty="0">
                <a:solidFill>
                  <a:schemeClr val="accent2">
                    <a:lumMod val="75000"/>
                  </a:schemeClr>
                </a:solidFill>
              </a:rPr>
              <a:t>H+/KH+</a:t>
            </a:r>
          </a:p>
        </p:txBody>
      </p:sp>
      <p:sp>
        <p:nvSpPr>
          <p:cNvPr id="10" name="Untertitel 7"/>
          <p:cNvSpPr txBox="1">
            <a:spLocks/>
          </p:cNvSpPr>
          <p:nvPr/>
        </p:nvSpPr>
        <p:spPr>
          <a:xfrm>
            <a:off x="0" y="620688"/>
            <a:ext cx="7912050" cy="7191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ru-RU" kern="0" dirty="0"/>
              <a:t>Мультиминеральная соль для креветок из озер Сулавеси</a:t>
            </a:r>
            <a:endParaRPr lang="en-GB" kern="0" dirty="0"/>
          </a:p>
        </p:txBody>
      </p:sp>
      <p:sp>
        <p:nvSpPr>
          <p:cNvPr id="11" name="Textplatzhalter 9"/>
          <p:cNvSpPr txBox="1">
            <a:spLocks/>
          </p:cNvSpPr>
          <p:nvPr/>
        </p:nvSpPr>
        <p:spPr>
          <a:xfrm>
            <a:off x="3791933" y="1070139"/>
            <a:ext cx="4968552" cy="43204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sz="1300" dirty="0"/>
              <a:t>Для целенаправленного применения в обратноосмотической воде, дождевой воде и </a:t>
            </a:r>
            <a:r>
              <a:rPr lang="ru-RU" sz="1300" dirty="0" err="1"/>
              <a:t>деионизированной</a:t>
            </a:r>
            <a:r>
              <a:rPr lang="ru-RU" sz="1300" dirty="0"/>
              <a:t> воде.</a:t>
            </a:r>
            <a:endParaRPr lang="en-GB" sz="1300" dirty="0"/>
          </a:p>
          <a:p>
            <a:pPr>
              <a:defRPr/>
            </a:pPr>
            <a:r>
              <a:rPr lang="ru-RU" sz="1300" kern="0" dirty="0"/>
              <a:t>Создает идеальные параметры воды для успешного содержания и разведения креветок из озер Сулавеси, особенно кардиналов</a:t>
            </a:r>
            <a:r>
              <a:rPr lang="en-GB" sz="1300" kern="0" dirty="0"/>
              <a:t>, </a:t>
            </a:r>
            <a:r>
              <a:rPr lang="en-GB" sz="1300" i="1" kern="0" dirty="0" err="1"/>
              <a:t>Caridina</a:t>
            </a:r>
            <a:r>
              <a:rPr lang="en-GB" sz="1300" i="1" kern="0" dirty="0"/>
              <a:t> </a:t>
            </a:r>
            <a:r>
              <a:rPr lang="en-GB" sz="1300" i="1" kern="0" dirty="0" err="1"/>
              <a:t>dennerli</a:t>
            </a:r>
            <a:endParaRPr lang="en-GB" sz="1300" i="1" kern="0" dirty="0"/>
          </a:p>
          <a:p>
            <a:pPr>
              <a:defRPr/>
            </a:pPr>
            <a:r>
              <a:rPr lang="ru-RU" sz="1300" kern="0" dirty="0"/>
              <a:t>Создает слегка щелочную воду с уровнем </a:t>
            </a:r>
            <a:r>
              <a:rPr lang="en-GB" sz="1300" kern="0" dirty="0"/>
              <a:t>pH </a:t>
            </a:r>
            <a:r>
              <a:rPr lang="ru-RU" sz="1300" kern="0" dirty="0"/>
              <a:t>примерно </a:t>
            </a:r>
            <a:r>
              <a:rPr lang="en-GB" sz="1300" kern="0" dirty="0"/>
              <a:t>7.8 – 8.5</a:t>
            </a:r>
          </a:p>
          <a:p>
            <a:pPr>
              <a:defRPr/>
            </a:pPr>
            <a:r>
              <a:rPr lang="ru-RU" sz="1300" kern="0" dirty="0"/>
              <a:t>Для сбалансированного роста, здоровья и жизненной силы.</a:t>
            </a:r>
            <a:endParaRPr lang="en-GB" sz="13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300" dirty="0"/>
              <a:t>Улучшает рост благодаря ценным дополнительным питательным веществам, особенно важным для молодых креветок.</a:t>
            </a: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Повышает карбонатную жесткость воды.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Повышает общую жесткость воды.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Способствует активности фильтрующих бактерий и росту растений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 С жизненно важными витаминами группы 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Биологически сбалансированное соотношение кальция и магния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Гарантирует успешную линьку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Обеспечивает наилучшие условия для разведения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 Быстро растворяется, легкая в применении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300" dirty="0"/>
          </a:p>
        </p:txBody>
      </p:sp>
      <p:pic>
        <p:nvPicPr>
          <p:cNvPr id="19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69" y="2378303"/>
            <a:ext cx="1608161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39752" y="5514688"/>
            <a:ext cx="694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u="sng" dirty="0"/>
              <a:t>Применение: </a:t>
            </a:r>
            <a:r>
              <a:rPr lang="ru-RU" sz="1200" i="1" dirty="0"/>
              <a:t>1 мерная ложка (прибл. 6 г) на </a:t>
            </a:r>
            <a:r>
              <a:rPr lang="en-US" sz="1200" i="1" dirty="0"/>
              <a:t>2</a:t>
            </a:r>
            <a:r>
              <a:rPr lang="ru-RU" sz="1200" i="1" dirty="0"/>
              <a:t>0 л воды очищенной обратным осмосом  создает следующие параметры воды: Общая жесткость 6-</a:t>
            </a:r>
            <a:r>
              <a:rPr lang="en-US" sz="1200" i="1" dirty="0"/>
              <a:t>7</a:t>
            </a:r>
            <a:r>
              <a:rPr lang="ru-RU" sz="1200" i="1" dirty="0"/>
              <a:t> ° </a:t>
            </a:r>
            <a:r>
              <a:rPr lang="ru-RU" sz="1200" i="1" dirty="0" err="1"/>
              <a:t>d</a:t>
            </a:r>
            <a:r>
              <a:rPr lang="en-US" sz="1200" i="1" dirty="0" err="1"/>
              <a:t>Gh</a:t>
            </a:r>
            <a:r>
              <a:rPr lang="ru-RU" sz="1200" i="1" dirty="0"/>
              <a:t>, проводимость </a:t>
            </a:r>
            <a:r>
              <a:rPr lang="en-US" sz="1200" i="1" dirty="0"/>
              <a:t>270-38</a:t>
            </a:r>
            <a:r>
              <a:rPr lang="ru-RU" sz="1200" i="1" dirty="0"/>
              <a:t>0</a:t>
            </a:r>
            <a:r>
              <a:rPr lang="en-US" sz="1200" i="1" dirty="0"/>
              <a:t> </a:t>
            </a:r>
            <a:r>
              <a:rPr lang="en-US" sz="1200" dirty="0"/>
              <a:t>µS/cm</a:t>
            </a:r>
            <a:r>
              <a:rPr lang="ru-RU" sz="1200" i="1" dirty="0"/>
              <a:t>(мкСм) и слегка кислый </a:t>
            </a:r>
            <a:r>
              <a:rPr lang="ru-RU" sz="1200" i="1" dirty="0" err="1"/>
              <a:t>рН</a:t>
            </a:r>
            <a:r>
              <a:rPr lang="ru-RU" sz="1200" i="1" dirty="0"/>
              <a:t> </a:t>
            </a:r>
            <a:r>
              <a:rPr lang="ru-RU" sz="1200" i="1" dirty="0" err="1"/>
              <a:t>ок</a:t>
            </a:r>
            <a:r>
              <a:rPr lang="ru-RU" sz="1200" i="1" dirty="0"/>
              <a:t>. 7,</a:t>
            </a:r>
            <a:r>
              <a:rPr lang="en-US" sz="1200" i="1" dirty="0"/>
              <a:t>8</a:t>
            </a:r>
            <a:r>
              <a:rPr lang="ru-RU" sz="1200" i="1" dirty="0"/>
              <a:t>-</a:t>
            </a:r>
            <a:r>
              <a:rPr lang="en-US" sz="1200" i="1" dirty="0"/>
              <a:t>8</a:t>
            </a:r>
            <a:r>
              <a:rPr lang="ru-RU" sz="1200" i="1" dirty="0"/>
              <a:t>,5 (в зависимости от исходной воды, а также грунта, камней и коряг).</a:t>
            </a:r>
          </a:p>
          <a:p>
            <a:r>
              <a:rPr lang="ru-RU" sz="1200" i="1" dirty="0"/>
              <a:t>Смешать соль с небольшим количеством воды в отдельном контейнере. Через некоторое время соль раствориться, и вы можете внести суспензию в аквариум. Если в контейнере остался не растворившейся осадок, обязательно внесите его в аквариум!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08657" y="4759084"/>
          <a:ext cx="1728192" cy="739140"/>
        </p:xfrm>
        <a:graphic>
          <a:graphicData uri="http://schemas.openxmlformats.org/drawingml/2006/table">
            <a:tbl>
              <a:tblPr/>
              <a:tblGrid>
                <a:gridCol w="797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Вес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</a:t>
                      </a:r>
                      <a:r>
                        <a:rPr lang="en-US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50</a:t>
                      </a:r>
                      <a:endParaRPr lang="ru-RU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200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</a:t>
                      </a:r>
                      <a:r>
                        <a:rPr lang="en-US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51</a:t>
                      </a:r>
                      <a:endParaRPr lang="ru-RU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</a:t>
                      </a:r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00 г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25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790"/>
            <a:ext cx="8424337" cy="480060"/>
          </a:xfrm>
        </p:spPr>
        <p:txBody>
          <a:bodyPr>
            <a:normAutofit fontScale="90000"/>
          </a:bodyPr>
          <a:lstStyle/>
          <a:p>
            <a:r>
              <a:rPr lang="en-US" cap="all" dirty="0" err="1"/>
              <a:t>Dennerle</a:t>
            </a:r>
            <a:r>
              <a:rPr lang="en-US" cap="all" dirty="0"/>
              <a:t> SHRIMP KING MINERAL FLUID DOUBLE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339753" y="764729"/>
            <a:ext cx="6804248" cy="3960440"/>
          </a:xfrm>
        </p:spPr>
        <p:txBody>
          <a:bodyPr>
            <a:noAutofit/>
          </a:bodyPr>
          <a:lstStyle/>
          <a:p>
            <a:r>
              <a:rPr lang="ru-RU" sz="1300" dirty="0"/>
              <a:t>Оптимальная минеральная добавка</a:t>
            </a:r>
          </a:p>
          <a:p>
            <a:r>
              <a:rPr lang="ru-RU" sz="1300" dirty="0"/>
              <a:t>Увеличение общую жесткость, не увеличивает карбонатную жесткость</a:t>
            </a:r>
          </a:p>
          <a:p>
            <a:r>
              <a:rPr lang="ru-RU" sz="1300" dirty="0"/>
              <a:t>С ценными минералами, микроэлементами (например Йод, фтор) и витаминами</a:t>
            </a:r>
          </a:p>
          <a:p>
            <a:r>
              <a:rPr lang="ru-RU" sz="1300" dirty="0"/>
              <a:t> Улучшает производительность фильтрующих бактерий и поддерживает рост растений.</a:t>
            </a:r>
          </a:p>
          <a:p>
            <a:r>
              <a:rPr lang="ru-RU" sz="1300" dirty="0"/>
              <a:t>Для сбалансированного роста и крепкого здоровья. Увеличивает жизненные силы и улучшает репродукцию</a:t>
            </a:r>
          </a:p>
          <a:p>
            <a:r>
              <a:rPr lang="ru-RU" sz="1300" dirty="0"/>
              <a:t>Для успешного содержания и разведения креветок которые требуют мягкую, слегка кислую воды,, особенно пчел и шмелей.</a:t>
            </a:r>
          </a:p>
          <a:p>
            <a:r>
              <a:rPr lang="ru-RU" sz="1300" dirty="0"/>
              <a:t>Также идеально подходит для </a:t>
            </a:r>
            <a:r>
              <a:rPr lang="ru-RU" sz="1300" dirty="0" err="1"/>
              <a:t>Neocaridin</a:t>
            </a:r>
            <a:r>
              <a:rPr lang="ru-RU" sz="1300" dirty="0"/>
              <a:t> и тигровых креветок</a:t>
            </a:r>
          </a:p>
          <a:p>
            <a:r>
              <a:rPr lang="ru-RU" sz="1300" dirty="0"/>
              <a:t>С кальцием и магнием в биологически сбалансированных пропорциях</a:t>
            </a:r>
          </a:p>
          <a:p>
            <a:r>
              <a:rPr lang="ru-RU" sz="1300" dirty="0"/>
              <a:t>Создает идеальные условия для </a:t>
            </a:r>
            <a:r>
              <a:rPr lang="ru-RU" sz="1300" dirty="0" err="1"/>
              <a:t>беспроблемной</a:t>
            </a:r>
            <a:r>
              <a:rPr lang="ru-RU" sz="1300" dirty="0"/>
              <a:t> линьки</a:t>
            </a:r>
          </a:p>
          <a:p>
            <a:r>
              <a:rPr lang="ru-RU" sz="1300" dirty="0"/>
              <a:t>Эффективно предотвращает болезни, связанные с минеральной недостаточностью</a:t>
            </a:r>
          </a:p>
          <a:p>
            <a:r>
              <a:rPr lang="ru-RU" sz="1300" dirty="0"/>
              <a:t>Оптимально сочетается с </a:t>
            </a:r>
            <a:r>
              <a:rPr lang="ru-RU" sz="1300" dirty="0" err="1"/>
              <a:t>Dennerle</a:t>
            </a:r>
            <a:r>
              <a:rPr lang="ru-RU" sz="1300" dirty="0"/>
              <a:t> </a:t>
            </a:r>
            <a:r>
              <a:rPr lang="ru-RU" sz="1300" dirty="0" err="1"/>
              <a:t>Shrimp</a:t>
            </a:r>
            <a:r>
              <a:rPr lang="ru-RU" sz="1300" dirty="0"/>
              <a:t> </a:t>
            </a:r>
            <a:r>
              <a:rPr lang="en-US" sz="1300" dirty="0"/>
              <a:t>Soil</a:t>
            </a:r>
            <a:r>
              <a:rPr lang="ru-RU" sz="1300" dirty="0"/>
              <a:t>. Он продлевает срок службы земли, поскольку не повышает карбонатную жесткость</a:t>
            </a:r>
          </a:p>
          <a:p>
            <a:r>
              <a:rPr lang="ru-RU" sz="1300" dirty="0"/>
              <a:t>Легко дозировать и использовать</a:t>
            </a:r>
            <a:r>
              <a:rPr lang="en-US" sz="1300" dirty="0"/>
              <a:t>.</a:t>
            </a:r>
            <a:endParaRPr lang="ru-RU" sz="1300" dirty="0"/>
          </a:p>
        </p:txBody>
      </p:sp>
      <p:pic>
        <p:nvPicPr>
          <p:cNvPr id="1026" name="Picture 2" descr="http://dennerle.com/sites/default/files/uploads/public/products/6141_ps_i1_shrimp_king_mineral_fluid_double_link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711" y="764729"/>
            <a:ext cx="1512493" cy="36724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43808" y="4484551"/>
            <a:ext cx="6444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/>
              <a:t>Для минерализации осмотической воды: </a:t>
            </a:r>
            <a:r>
              <a:rPr lang="ru-RU" sz="1200" dirty="0"/>
              <a:t>1 капля на 1 л осмотической воды повышает общую жесткость прибл. на 1 </a:t>
            </a:r>
            <a:r>
              <a:rPr lang="ru-RU" sz="1200" dirty="0" err="1"/>
              <a:t>°d</a:t>
            </a:r>
            <a:r>
              <a:rPr lang="en-US" sz="1200" dirty="0" err="1"/>
              <a:t>Gh</a:t>
            </a:r>
            <a:r>
              <a:rPr lang="ru-RU" sz="1200" dirty="0"/>
              <a:t> и проводимость прибл. на 40 </a:t>
            </a:r>
            <a:r>
              <a:rPr lang="en-US" sz="1200" dirty="0"/>
              <a:t>µS/cm</a:t>
            </a:r>
            <a:r>
              <a:rPr lang="ru-RU" sz="1200" dirty="0"/>
              <a:t>(мкСм) . Всегда смешивать жидкость </a:t>
            </a:r>
            <a:r>
              <a:rPr lang="ru-RU" sz="1200" dirty="0" err="1"/>
              <a:t>Mineral</a:t>
            </a:r>
            <a:r>
              <a:rPr lang="ru-RU" sz="1200" dirty="0"/>
              <a:t> </a:t>
            </a:r>
            <a:r>
              <a:rPr lang="ru-RU" sz="1200" dirty="0" err="1"/>
              <a:t>Fluid</a:t>
            </a:r>
            <a:r>
              <a:rPr lang="ru-RU" sz="1200" dirty="0"/>
              <a:t> </a:t>
            </a:r>
            <a:r>
              <a:rPr lang="ru-RU" sz="1200" dirty="0" err="1"/>
              <a:t>Double</a:t>
            </a:r>
            <a:r>
              <a:rPr lang="ru-RU" sz="1200" dirty="0"/>
              <a:t> с водой в отдельной</a:t>
            </a:r>
            <a:r>
              <a:rPr lang="en-US" sz="1200" dirty="0"/>
              <a:t> </a:t>
            </a:r>
            <a:r>
              <a:rPr lang="ru-RU" sz="1200" dirty="0"/>
              <a:t>емкости. </a:t>
            </a:r>
            <a:endParaRPr lang="en-US" sz="1200" dirty="0"/>
          </a:p>
          <a:p>
            <a:r>
              <a:rPr lang="ru-RU" sz="1200" u="sng" dirty="0"/>
              <a:t>Рекомендуемые параметры воды: </a:t>
            </a:r>
          </a:p>
          <a:p>
            <a:r>
              <a:rPr lang="ru-RU" sz="1200" b="1" dirty="0"/>
              <a:t>Для креветок-пчел и</a:t>
            </a:r>
            <a:r>
              <a:rPr lang="en-US" sz="1200" b="1" dirty="0"/>
              <a:t> </a:t>
            </a:r>
            <a:r>
              <a:rPr lang="ru-RU" sz="1200" b="1" dirty="0"/>
              <a:t>креветок-шмелей</a:t>
            </a:r>
            <a:r>
              <a:rPr lang="ru-RU" sz="1200" dirty="0"/>
              <a:t>: 6 капель на 1 л осмотической воды создают общую жесткость 5-6 ° </a:t>
            </a:r>
            <a:r>
              <a:rPr lang="ru-RU" sz="1200" dirty="0" err="1"/>
              <a:t>d</a:t>
            </a:r>
            <a:r>
              <a:rPr lang="en-US" sz="1200" dirty="0" err="1"/>
              <a:t>Gh</a:t>
            </a:r>
            <a:r>
              <a:rPr lang="ru-RU" sz="1200" dirty="0"/>
              <a:t> и проводимость 240-280 </a:t>
            </a:r>
            <a:r>
              <a:rPr lang="en-US" sz="1200" dirty="0"/>
              <a:t>µS/cm</a:t>
            </a:r>
            <a:r>
              <a:rPr lang="ru-RU" sz="1200" dirty="0"/>
              <a:t>(мкСм) . </a:t>
            </a:r>
          </a:p>
          <a:p>
            <a:r>
              <a:rPr lang="ru-RU" sz="1200" b="1" dirty="0"/>
              <a:t>Для креветок </a:t>
            </a:r>
            <a:r>
              <a:rPr lang="ru-RU" sz="1200" b="1" dirty="0" err="1"/>
              <a:t>неокаридин</a:t>
            </a:r>
            <a:r>
              <a:rPr lang="ru-RU" sz="1200" b="1" dirty="0"/>
              <a:t> </a:t>
            </a:r>
            <a:r>
              <a:rPr lang="ru-RU" sz="1200" b="1" dirty="0" err="1"/>
              <a:t>итигровых</a:t>
            </a:r>
            <a:r>
              <a:rPr lang="ru-RU" sz="1200" b="1" dirty="0"/>
              <a:t> </a:t>
            </a:r>
            <a:r>
              <a:rPr lang="ru-RU" sz="1200" b="1" dirty="0" err="1"/>
              <a:t>креветок</a:t>
            </a:r>
            <a:r>
              <a:rPr lang="ru-RU" sz="1200" b="1" dirty="0"/>
              <a:t>: </a:t>
            </a:r>
            <a:r>
              <a:rPr lang="ru-RU" sz="1200" dirty="0"/>
              <a:t>8 капель на 1 л осмотической воды создают общую жесткость 6-8 ° </a:t>
            </a:r>
            <a:r>
              <a:rPr lang="ru-RU" sz="1200" dirty="0" err="1"/>
              <a:t>d</a:t>
            </a:r>
            <a:r>
              <a:rPr lang="en-US" sz="1200" dirty="0" err="1"/>
              <a:t>Gh</a:t>
            </a:r>
            <a:r>
              <a:rPr lang="ru-RU" sz="1200" dirty="0"/>
              <a:t> и проводимость 300-400 </a:t>
            </a:r>
            <a:r>
              <a:rPr lang="en-US" sz="1200" dirty="0"/>
              <a:t>µS/cm</a:t>
            </a:r>
            <a:r>
              <a:rPr lang="ru-RU" sz="1200" dirty="0"/>
              <a:t>(мкСм) ; следует всегда добавлять немного водопроводной воды для некоторого повышения карбонатной жесткости для этих видов креветок и установления уровня </a:t>
            </a:r>
            <a:r>
              <a:rPr lang="ru-RU" sz="1200" dirty="0" err="1"/>
              <a:t>pH</a:t>
            </a:r>
            <a:r>
              <a:rPr lang="ru-RU" sz="1200" dirty="0"/>
              <a:t> 7,0-7,5. </a:t>
            </a:r>
            <a:endParaRPr lang="en-US" sz="1200" dirty="0"/>
          </a:p>
          <a:p>
            <a:r>
              <a:rPr lang="ru-RU" sz="1200" u="sng" dirty="0"/>
              <a:t>В качестве минеральной добавки, по необходимости: </a:t>
            </a:r>
            <a:r>
              <a:rPr lang="ru-RU" sz="1200" dirty="0"/>
              <a:t>1 капля на 10 л аквариумной воды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63589" y="4747096"/>
          <a:ext cx="1728192" cy="480060"/>
        </p:xfrm>
        <a:graphic>
          <a:graphicData uri="http://schemas.openxmlformats.org/drawingml/2006/table">
            <a:tbl>
              <a:tblPr/>
              <a:tblGrid>
                <a:gridCol w="797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Объем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6141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100 мл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4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Аквариумы </a:t>
            </a:r>
            <a:r>
              <a:rPr lang="en-US" dirty="0" err="1"/>
              <a:t>Dennerle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542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 err="1"/>
              <a:t>Dennerle</a:t>
            </a:r>
            <a:r>
              <a:rPr lang="en-US" cap="all" dirty="0"/>
              <a:t> SHRIMP KING HUMIN FLUID VITAL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059234" y="692696"/>
            <a:ext cx="5832647" cy="5328591"/>
          </a:xfrm>
        </p:spPr>
        <p:txBody>
          <a:bodyPr>
            <a:normAutofit/>
          </a:bodyPr>
          <a:lstStyle/>
          <a:p>
            <a:endParaRPr lang="ru-RU" sz="1300" dirty="0"/>
          </a:p>
          <a:p>
            <a:r>
              <a:rPr lang="ru-RU" sz="1300" dirty="0"/>
              <a:t>Повышает активность креветок и способствует сбалансированному росту, крепкому здоровью и яркой окраске</a:t>
            </a:r>
          </a:p>
          <a:p>
            <a:r>
              <a:rPr lang="ru-RU" sz="1300" dirty="0"/>
              <a:t>Способствует размножению, обеспечивает идеальные условия для успешного разведения</a:t>
            </a:r>
          </a:p>
          <a:p>
            <a:r>
              <a:rPr lang="ru-RU" sz="1300" dirty="0"/>
              <a:t>Идеально подходит для таких креветок как: пчелы, шмели,, </a:t>
            </a:r>
            <a:r>
              <a:rPr lang="ru-RU" sz="1300" dirty="0" err="1"/>
              <a:t>неокаридины</a:t>
            </a:r>
            <a:r>
              <a:rPr lang="ru-RU" sz="1300" dirty="0"/>
              <a:t> , тигровые креветки и т.д.</a:t>
            </a:r>
          </a:p>
          <a:p>
            <a:r>
              <a:rPr lang="ru-RU" sz="1300" dirty="0"/>
              <a:t>Содержит необходимые микроэлементы и жизненно важных веществ</a:t>
            </a:r>
          </a:p>
          <a:p>
            <a:r>
              <a:rPr lang="ru-RU" sz="1300" dirty="0"/>
              <a:t>Создает условия воды, такие же как в естественной среде обитания креветок</a:t>
            </a:r>
          </a:p>
          <a:p>
            <a:r>
              <a:rPr lang="ru-RU" sz="1300" dirty="0"/>
              <a:t>Способствует росту полезных бактерий</a:t>
            </a:r>
          </a:p>
          <a:p>
            <a:r>
              <a:rPr lang="ru-RU" sz="1300" dirty="0"/>
              <a:t>Угнетает вредные микробы, предотвращает заболевания</a:t>
            </a:r>
          </a:p>
          <a:p>
            <a:r>
              <a:rPr lang="ru-RU" sz="1300" dirty="0"/>
              <a:t>Защищает слизистые покровы и жабры</a:t>
            </a:r>
          </a:p>
          <a:p>
            <a:r>
              <a:rPr lang="ru-RU" sz="1300" dirty="0"/>
              <a:t>Связывает тяжелые металлы</a:t>
            </a:r>
          </a:p>
          <a:p>
            <a:r>
              <a:rPr lang="ru-RU" sz="1300" dirty="0"/>
              <a:t>Идеально в сочетании с продуктами </a:t>
            </a:r>
            <a:r>
              <a:rPr lang="ru-RU" sz="1300" dirty="0" err="1"/>
              <a:t>Dennerle</a:t>
            </a:r>
            <a:r>
              <a:rPr lang="ru-RU" sz="1300" dirty="0"/>
              <a:t> </a:t>
            </a:r>
            <a:r>
              <a:rPr lang="ru-RU" sz="1300" dirty="0" err="1"/>
              <a:t>Shrimp</a:t>
            </a:r>
            <a:r>
              <a:rPr lang="ru-RU" sz="1300" dirty="0"/>
              <a:t> </a:t>
            </a:r>
            <a:r>
              <a:rPr lang="ru-RU" sz="1300" dirty="0" err="1"/>
              <a:t>King</a:t>
            </a:r>
            <a:r>
              <a:rPr lang="ru-RU" sz="1300" dirty="0"/>
              <a:t> : </a:t>
            </a:r>
            <a:r>
              <a:rPr lang="en-US" sz="1300" dirty="0"/>
              <a:t>Active Soil, Bee Salt GH+, Shrimp Salt GH/KH+ </a:t>
            </a:r>
            <a:r>
              <a:rPr lang="ru-RU" sz="1300" dirty="0"/>
              <a:t>и</a:t>
            </a:r>
            <a:r>
              <a:rPr lang="en-US" sz="1300" dirty="0"/>
              <a:t> Mineral Fluid Double</a:t>
            </a:r>
            <a:endParaRPr lang="ru-RU" sz="1300" dirty="0"/>
          </a:p>
          <a:p>
            <a:r>
              <a:rPr lang="ru-RU" sz="1300" dirty="0"/>
              <a:t>Легко дозировать и использовать</a:t>
            </a:r>
          </a:p>
        </p:txBody>
      </p:sp>
      <p:pic>
        <p:nvPicPr>
          <p:cNvPr id="1026" name="Picture 2" descr="http://dennerle.com/sites/default/files/uploads/public/products/6142_ps_i1_shrimp_king_humin_fluid_vital_link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440" y="875215"/>
            <a:ext cx="1512473" cy="3672408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2312" y="4763648"/>
          <a:ext cx="1728192" cy="480060"/>
        </p:xfrm>
        <a:graphic>
          <a:graphicData uri="http://schemas.openxmlformats.org/drawingml/2006/table">
            <a:tbl>
              <a:tblPr/>
              <a:tblGrid>
                <a:gridCol w="797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Артикул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7C30"/>
                          </a:solidFill>
                          <a:latin typeface="Arial"/>
                        </a:rPr>
                        <a:t>Объем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6142</a:t>
                      </a: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2B2B2B"/>
                          </a:solidFill>
                          <a:latin typeface="Arial"/>
                        </a:rPr>
                        <a:t>100 мл</a:t>
                      </a:r>
                      <a:endParaRPr lang="en-US" sz="1400" b="0" i="0" u="none" strike="noStrike" dirty="0">
                        <a:solidFill>
                          <a:srgbClr val="2B2B2B"/>
                        </a:solidFill>
                        <a:latin typeface="Arial"/>
                      </a:endParaRPr>
                    </a:p>
                  </a:txBody>
                  <a:tcPr marL="7620" marR="7620" marT="22860" marB="228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43808" y="6138152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Применение: 5-10 капель на 10 л аквариумной воды в неделю (макс. 20 капель/10 л)</a:t>
            </a:r>
          </a:p>
        </p:txBody>
      </p:sp>
    </p:spTree>
    <p:extLst>
      <p:ext uri="{BB962C8B-B14F-4D97-AF65-F5344CB8AC3E}">
        <p14:creationId xmlns:p14="http://schemas.microsoft.com/office/powerpoint/2010/main" val="2524534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Аксессуары </a:t>
            </a:r>
            <a:r>
              <a:rPr lang="en-US" dirty="0" err="1"/>
              <a:t>Dennerle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70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88640" y="204192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Dosator – </a:t>
            </a:r>
            <a:r>
              <a:rPr lang="ru-RU" kern="0" dirty="0"/>
              <a:t>легкий способ внесения удобрений</a:t>
            </a:r>
            <a:endParaRPr lang="de-DE" kern="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56" y="1196753"/>
            <a:ext cx="6817203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210626" y="1427292"/>
            <a:ext cx="3531416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</a:rPr>
              <a:t>Как природа удобряет растения</a:t>
            </a:r>
            <a:r>
              <a:rPr lang="en-US" sz="1600" b="1" dirty="0">
                <a:latin typeface="Calibri" panose="020F0502020204030204" pitchFamily="34" charset="0"/>
              </a:rPr>
              <a:t>?</a:t>
            </a:r>
          </a:p>
          <a:p>
            <a:r>
              <a:rPr lang="ru-RU" sz="1600" b="1" dirty="0">
                <a:latin typeface="Calibri" panose="020F0502020204030204" pitchFamily="34" charset="0"/>
              </a:rPr>
              <a:t>Постоянно</a:t>
            </a:r>
            <a:r>
              <a:rPr lang="en-US" sz="1600" b="1" dirty="0">
                <a:latin typeface="Calibri" panose="020F0502020204030204" pitchFamily="34" charset="0"/>
              </a:rPr>
              <a:t>, </a:t>
            </a:r>
            <a:r>
              <a:rPr lang="ru-RU" sz="1600" b="1" dirty="0">
                <a:latin typeface="Calibri" panose="020F0502020204030204" pitchFamily="34" charset="0"/>
              </a:rPr>
              <a:t>потому что</a:t>
            </a:r>
            <a:r>
              <a:rPr lang="en-US" sz="1600" b="1" dirty="0">
                <a:latin typeface="Calibri" panose="020F050202020403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libri" panose="020F0502020204030204" pitchFamily="34" charset="0"/>
              </a:rPr>
              <a:t>Большой объем воды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libri" panose="020F0502020204030204" pitchFamily="34" charset="0"/>
              </a:rPr>
              <a:t>Постоянная подмена воды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libri" panose="020F0502020204030204" pitchFamily="34" charset="0"/>
              </a:rPr>
              <a:t>Течение воды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Calibri" panose="020F0502020204030204" pitchFamily="34" charset="0"/>
              </a:rPr>
              <a:t>Стабильная концентрация веществ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8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1" name="Untertitel 5"/>
          <p:cNvSpPr txBox="1">
            <a:spLocks/>
          </p:cNvSpPr>
          <p:nvPr/>
        </p:nvSpPr>
        <p:spPr>
          <a:xfrm>
            <a:off x="467544" y="1886125"/>
            <a:ext cx="6480720" cy="720079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Автоматическое ежедневное </a:t>
            </a:r>
            <a:br>
              <a:rPr lang="ru-RU" kern="0" dirty="0"/>
            </a:br>
            <a:r>
              <a:rPr lang="ru-RU" kern="0" dirty="0"/>
              <a:t>удобрение для акваримных растений</a:t>
            </a:r>
            <a:endParaRPr lang="en-US" kern="0" dirty="0"/>
          </a:p>
          <a:p>
            <a:r>
              <a:rPr lang="ru-RU" kern="0" dirty="0"/>
              <a:t>Для аквариумов от </a:t>
            </a:r>
            <a:r>
              <a:rPr lang="en-US" kern="0" dirty="0"/>
              <a:t>50 </a:t>
            </a:r>
            <a:r>
              <a:rPr lang="ru-RU" kern="0" dirty="0"/>
              <a:t>до </a:t>
            </a:r>
            <a:r>
              <a:rPr lang="en-US" kern="0" dirty="0"/>
              <a:t>300 </a:t>
            </a:r>
            <a:r>
              <a:rPr lang="ru-RU" kern="0" dirty="0"/>
              <a:t>л</a:t>
            </a:r>
            <a:endParaRPr lang="de-DE" kern="0" dirty="0"/>
          </a:p>
          <a:p>
            <a:endParaRPr lang="de-DE" kern="0" dirty="0"/>
          </a:p>
        </p:txBody>
      </p:sp>
      <p:sp>
        <p:nvSpPr>
          <p:cNvPr id="12" name="Textplatzhalter 8"/>
          <p:cNvSpPr txBox="1">
            <a:spLocks/>
          </p:cNvSpPr>
          <p:nvPr/>
        </p:nvSpPr>
        <p:spPr>
          <a:xfrm>
            <a:off x="1333984" y="3038252"/>
            <a:ext cx="4390144" cy="45366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1800" kern="0" dirty="0"/>
              <a:t>С помощью </a:t>
            </a:r>
            <a:r>
              <a:rPr lang="en-US" sz="1800" kern="0" dirty="0" err="1"/>
              <a:t>Dosator</a:t>
            </a:r>
            <a:r>
              <a:rPr lang="ru-RU" sz="1800" kern="0" dirty="0"/>
              <a:t> ваши растения получают удобрения</a:t>
            </a:r>
            <a:r>
              <a:rPr lang="en-US" sz="1800" kern="0" dirty="0"/>
              <a:t>, </a:t>
            </a:r>
            <a:r>
              <a:rPr lang="ru-RU" sz="1800" kern="0" dirty="0"/>
              <a:t>как в природе, т.е. небольшие количества питательных веществ по мере необходимости.</a:t>
            </a:r>
            <a:endParaRPr lang="en-US" sz="1800" kern="0" dirty="0"/>
          </a:p>
          <a:p>
            <a:pPr marL="0" indent="0">
              <a:buFontTx/>
              <a:buNone/>
            </a:pPr>
            <a:endParaRPr lang="en-US" sz="1800" kern="0" dirty="0"/>
          </a:p>
          <a:p>
            <a:pPr marL="0" indent="0">
              <a:buFontTx/>
              <a:buNone/>
            </a:pPr>
            <a:r>
              <a:rPr lang="en-US" sz="1800" kern="0" dirty="0" err="1"/>
              <a:t>Dosator</a:t>
            </a:r>
            <a:r>
              <a:rPr lang="en-US" sz="1800" kern="0" dirty="0"/>
              <a:t> </a:t>
            </a:r>
            <a:r>
              <a:rPr lang="ru-RU" sz="1800" kern="0" dirty="0"/>
              <a:t>специально разработан для применения с удобрениями </a:t>
            </a:r>
            <a:r>
              <a:rPr lang="en-US" sz="1800" kern="0" dirty="0" err="1"/>
              <a:t>Dennerle</a:t>
            </a:r>
            <a:r>
              <a:rPr lang="en-US" sz="1800" kern="0" dirty="0"/>
              <a:t> V30 Complete </a:t>
            </a:r>
            <a:r>
              <a:rPr lang="ru-RU" sz="1800" kern="0" dirty="0"/>
              <a:t>и </a:t>
            </a:r>
            <a:r>
              <a:rPr lang="en-US" sz="1800" kern="0" dirty="0"/>
              <a:t>S7 </a:t>
            </a:r>
            <a:r>
              <a:rPr lang="en-US" sz="1800" kern="0" dirty="0" err="1"/>
              <a:t>VitaMix</a:t>
            </a:r>
            <a:r>
              <a:rPr lang="en-US" sz="1800" kern="0" dirty="0"/>
              <a:t>. V30 </a:t>
            </a:r>
            <a:r>
              <a:rPr lang="ru-RU" sz="1800" kern="0" dirty="0"/>
              <a:t>автоматически подается в течение 4 недель, а </a:t>
            </a:r>
            <a:r>
              <a:rPr lang="en-US" sz="1800" kern="0" dirty="0"/>
              <a:t>S7 </a:t>
            </a:r>
            <a:r>
              <a:rPr lang="ru-RU" sz="1800" kern="0" dirty="0"/>
              <a:t>в течение </a:t>
            </a:r>
            <a:r>
              <a:rPr lang="en-US" sz="1800" kern="0" dirty="0"/>
              <a:t>1 </a:t>
            </a:r>
            <a:r>
              <a:rPr lang="ru-RU" sz="1800" kern="0" dirty="0"/>
              <a:t>недели</a:t>
            </a:r>
            <a:r>
              <a:rPr lang="en-US" sz="1800" kern="0" dirty="0"/>
              <a:t>.</a:t>
            </a:r>
          </a:p>
          <a:p>
            <a:endParaRPr lang="de-DE" kern="0" dirty="0"/>
          </a:p>
        </p:txBody>
      </p:sp>
      <p:pic>
        <p:nvPicPr>
          <p:cNvPr id="13" name="Bildplatzhalt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" b="7428"/>
          <a:stretch>
            <a:fillRect/>
          </a:stretch>
        </p:blipFill>
        <p:spPr bwMode="auto">
          <a:xfrm>
            <a:off x="5978470" y="2634571"/>
            <a:ext cx="3015406" cy="3171509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16"/>
          <p:cNvSpPr/>
          <p:nvPr/>
        </p:nvSpPr>
        <p:spPr>
          <a:xfrm rot="532305">
            <a:off x="5765146" y="1302784"/>
            <a:ext cx="3181127" cy="864096"/>
          </a:xfrm>
          <a:prstGeom prst="ellipse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Без электричества</a:t>
            </a:r>
            <a:r>
              <a:rPr lang="de-DE" dirty="0"/>
              <a:t>.</a:t>
            </a:r>
          </a:p>
          <a:p>
            <a:pPr algn="ctr"/>
            <a:r>
              <a:rPr lang="ru-RU" dirty="0"/>
              <a:t>С </a:t>
            </a:r>
            <a:r>
              <a:rPr lang="de-DE" dirty="0"/>
              <a:t>«</a:t>
            </a:r>
            <a:r>
              <a:rPr lang="ru-RU" dirty="0"/>
              <a:t>индикатором»</a:t>
            </a:r>
            <a:endParaRPr lang="de-DE" dirty="0"/>
          </a:p>
        </p:txBody>
      </p:sp>
      <p:sp>
        <p:nvSpPr>
          <p:cNvPr id="18" name="Titel 4"/>
          <p:cNvSpPr txBox="1">
            <a:spLocks/>
          </p:cNvSpPr>
          <p:nvPr/>
        </p:nvSpPr>
        <p:spPr>
          <a:xfrm>
            <a:off x="188640" y="204192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Dosator – </a:t>
            </a:r>
            <a:r>
              <a:rPr lang="ru-RU" kern="0" dirty="0"/>
              <a:t>легкий способ внесения удобрений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18036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549" y="1700808"/>
            <a:ext cx="7774533" cy="36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4"/>
          <p:cNvSpPr txBox="1">
            <a:spLocks/>
          </p:cNvSpPr>
          <p:nvPr/>
        </p:nvSpPr>
        <p:spPr>
          <a:xfrm>
            <a:off x="188640" y="204192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Dosator – </a:t>
            </a:r>
            <a:r>
              <a:rPr lang="ru-RU" kern="0" dirty="0"/>
              <a:t>легкий способ внесения удобрений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33978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8" name="Titel 4"/>
          <p:cNvSpPr txBox="1">
            <a:spLocks/>
          </p:cNvSpPr>
          <p:nvPr/>
        </p:nvSpPr>
        <p:spPr>
          <a:xfrm>
            <a:off x="188640" y="204192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Dosator – </a:t>
            </a:r>
            <a:r>
              <a:rPr lang="ru-RU" kern="0" dirty="0"/>
              <a:t>легкий способ внесения удобрений</a:t>
            </a:r>
            <a:endParaRPr lang="de-DE" kern="0" dirty="0"/>
          </a:p>
        </p:txBody>
      </p:sp>
      <p:pic>
        <p:nvPicPr>
          <p:cNvPr id="9" name="Picture 2" descr="L:\duenger\dosator\ga\abb_6_dosator_gefuellt in AQ_Ausschnitt_Bild k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063645" cy="48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bgerundete rechteckige Legende 9"/>
          <p:cNvSpPr/>
          <p:nvPr/>
        </p:nvSpPr>
        <p:spPr>
          <a:xfrm>
            <a:off x="971600" y="4221088"/>
            <a:ext cx="2912641" cy="1133253"/>
          </a:xfrm>
          <a:prstGeom prst="wedgeRoundRectCallout">
            <a:avLst>
              <a:gd name="adj1" fmla="val 150855"/>
              <a:gd name="adj2" fmla="val -242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Индикатор запаса</a:t>
            </a:r>
            <a:r>
              <a:rPr lang="de-DE" b="1" dirty="0">
                <a:solidFill>
                  <a:schemeClr val="tx1"/>
                </a:solidFill>
              </a:rPr>
              <a:t>: </a:t>
            </a:r>
            <a:r>
              <a:rPr lang="ru-RU" b="1" dirty="0">
                <a:solidFill>
                  <a:schemeClr val="tx1"/>
                </a:solidFill>
              </a:rPr>
              <a:t>когда жидкость светлеет</a:t>
            </a:r>
            <a:r>
              <a:rPr lang="de-DE" b="1" dirty="0">
                <a:solidFill>
                  <a:schemeClr val="tx1"/>
                </a:solidFill>
              </a:rPr>
              <a:t> =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Нужно пополнить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1124292" y="1916832"/>
            <a:ext cx="2912641" cy="1133253"/>
          </a:xfrm>
          <a:prstGeom prst="wedgeRoundRectCallout">
            <a:avLst>
              <a:gd name="adj1" fmla="val 172273"/>
              <a:gd name="adj2" fmla="val -407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Капля за каплей удобрение поступает в аквариум 24/7 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84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51CD8-7FB2-49C6-A3A8-721094822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513"/>
            <a:ext cx="1764792" cy="359968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ru-RU" dirty="0"/>
              <a:t>Набор инструментов </a:t>
            </a:r>
            <a:r>
              <a:rPr lang="en-US" dirty="0" err="1"/>
              <a:t>Dennerle</a:t>
            </a:r>
            <a:r>
              <a:rPr lang="en-US" dirty="0"/>
              <a:t> NANO </a:t>
            </a:r>
            <a:r>
              <a:rPr lang="en-US" dirty="0" err="1"/>
              <a:t>Aquascaping</a:t>
            </a:r>
            <a:r>
              <a:rPr lang="en-US" dirty="0"/>
              <a:t>-Set </a:t>
            </a:r>
            <a:r>
              <a:rPr lang="ru-RU" dirty="0"/>
              <a:t>для ухода за аквариумом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Набор инструментов из нержавеющей стали для ухода за миниатюрным аквариумом. </a:t>
            </a:r>
          </a:p>
          <a:p>
            <a:pPr marL="0" indent="0">
              <a:buNone/>
            </a:pPr>
            <a:r>
              <a:rPr lang="ru-RU" sz="2000" dirty="0"/>
              <a:t>В комплекте:</a:t>
            </a:r>
          </a:p>
          <a:p>
            <a:r>
              <a:rPr lang="ru-RU" sz="2000" dirty="0"/>
              <a:t>Ножницы (длина 25 см) для обрезки корней, стеблей и мхов</a:t>
            </a:r>
          </a:p>
          <a:p>
            <a:r>
              <a:rPr lang="ru-RU" sz="2000" dirty="0"/>
              <a:t>Лопатка для разравнивания грунта (длина 32 см, ширина рабочих поверхностей: 15 и 68 мм).</a:t>
            </a:r>
          </a:p>
          <a:p>
            <a:r>
              <a:rPr lang="ru-RU" sz="2000" dirty="0"/>
              <a:t>Пинцет для посадки растений (длина 27 см).</a:t>
            </a:r>
          </a:p>
        </p:txBody>
      </p:sp>
    </p:spTree>
    <p:extLst>
      <p:ext uri="{BB962C8B-B14F-4D97-AF65-F5344CB8AC3E}">
        <p14:creationId xmlns:p14="http://schemas.microsoft.com/office/powerpoint/2010/main" val="2131694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ru-RU" dirty="0"/>
              <a:t>Пинцет </a:t>
            </a:r>
            <a:r>
              <a:rPr lang="ru-RU" dirty="0" err="1"/>
              <a:t>Dennerle</a:t>
            </a:r>
            <a:r>
              <a:rPr lang="ru-RU" dirty="0"/>
              <a:t> </a:t>
            </a:r>
            <a:r>
              <a:rPr lang="en-US" dirty="0"/>
              <a:t>XL </a:t>
            </a:r>
            <a:r>
              <a:rPr lang="ru-RU" dirty="0"/>
              <a:t>для посадки растений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3528615"/>
          </a:xfrm>
        </p:spPr>
        <p:txBody>
          <a:bodyPr/>
          <a:lstStyle/>
          <a:p>
            <a:r>
              <a:rPr lang="ru-RU" sz="2000" dirty="0"/>
              <a:t>Изготовлен из нержавеющей стали, очень прочные и долговечные. </a:t>
            </a:r>
            <a:endParaRPr lang="en-US" sz="2000" dirty="0"/>
          </a:p>
          <a:p>
            <a:r>
              <a:rPr lang="ru-RU" sz="2000" dirty="0"/>
              <a:t>Удобен в работе, прочно но бережно фиксирует растения.</a:t>
            </a:r>
            <a:endParaRPr lang="en-US" sz="2000" dirty="0"/>
          </a:p>
          <a:p>
            <a:r>
              <a:rPr lang="ru-RU" sz="2000" dirty="0"/>
              <a:t>Длинна 45 см</a:t>
            </a:r>
          </a:p>
          <a:p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28D2EE-3B77-4C15-A664-C8ED3D4F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6153">
            <a:off x="2635088" y="4010171"/>
            <a:ext cx="6126012" cy="3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91F65D-B4E8-4408-BE5A-6D08C9986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32" y="1023242"/>
            <a:ext cx="668830" cy="47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75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ru-RU" dirty="0"/>
              <a:t>Скребок магнитный </a:t>
            </a:r>
            <a:r>
              <a:rPr lang="en-US" dirty="0" err="1"/>
              <a:t>Dennerle</a:t>
            </a:r>
            <a:r>
              <a:rPr lang="en-US" dirty="0"/>
              <a:t> NANO </a:t>
            </a:r>
            <a:r>
              <a:rPr lang="en-US" dirty="0" err="1"/>
              <a:t>Alginator</a:t>
            </a:r>
            <a:r>
              <a:rPr lang="en-US" dirty="0"/>
              <a:t> 2500 </a:t>
            </a:r>
            <a:r>
              <a:rPr lang="ru-RU" dirty="0"/>
              <a:t>для нано аквариумов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3528615"/>
          </a:xfrm>
        </p:spPr>
        <p:txBody>
          <a:bodyPr/>
          <a:lstStyle/>
          <a:p>
            <a:r>
              <a:rPr lang="ru-RU" sz="2000" dirty="0"/>
              <a:t>Идеально очищает стекла аквариумов в том числе в труднодоступных местах (изогнутые углы, позади растений и т.д.) </a:t>
            </a:r>
          </a:p>
          <a:p>
            <a:r>
              <a:rPr lang="ru-RU" sz="2000" dirty="0"/>
              <a:t>Миниатюрный размер внутренней части. </a:t>
            </a:r>
          </a:p>
          <a:p>
            <a:r>
              <a:rPr lang="ru-RU" sz="2000" dirty="0"/>
              <a:t>Имеет мощный неодимовый магнит. </a:t>
            </a:r>
          </a:p>
          <a:p>
            <a:r>
              <a:rPr lang="ru-RU" sz="2000" dirty="0"/>
              <a:t>Подходит для стекол до 6 мм толщиной. </a:t>
            </a:r>
          </a:p>
          <a:p>
            <a:r>
              <a:rPr lang="ru-RU" sz="2000" dirty="0"/>
              <a:t>Подходит для пресноводных и морских аквариумов. </a:t>
            </a:r>
          </a:p>
          <a:p>
            <a:r>
              <a:rPr lang="ru-RU" sz="2000" dirty="0"/>
              <a:t>Размеры: внутренняя часть: 33 х 33 х 11 мм (Ш х Д х В), внешняя часть: 42 х 33 х 18 мм (Ш х Д х В)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A98DA79-80BD-4AD6-881C-E398BC28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513"/>
            <a:ext cx="2023048" cy="42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066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it-IT" dirty="0"/>
              <a:t>Сифон Dennerle Nano Gravel Cleaner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3528615"/>
          </a:xfrm>
        </p:spPr>
        <p:txBody>
          <a:bodyPr/>
          <a:lstStyle/>
          <a:p>
            <a:r>
              <a:rPr lang="ru-RU" sz="2000" dirty="0"/>
              <a:t>Идеальное решение для миниатюрных аквариумов от 10 до 40 литров</a:t>
            </a:r>
          </a:p>
          <a:p>
            <a:r>
              <a:rPr lang="ru-RU" sz="2000" dirty="0"/>
              <a:t>Удобный механизм запуска сифона</a:t>
            </a:r>
          </a:p>
          <a:p>
            <a:r>
              <a:rPr lang="ru-RU" sz="2000" dirty="0"/>
              <a:t>Узкая труба сифона - идеально подходит для аквариумов с растениями и мелким грунтом</a:t>
            </a:r>
          </a:p>
          <a:p>
            <a:r>
              <a:rPr lang="ru-RU" sz="2000" dirty="0"/>
              <a:t>В комплект входят: практичный держатель шланга и регулятор потока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09DCCA0-5844-47DB-9212-D69B19F5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72" y="1281112"/>
            <a:ext cx="14287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C351B-3F63-4C84-9E84-A28AC6CCD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3297">
            <a:off x="4556387" y="2568555"/>
            <a:ext cx="2950470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06DB4-8CCE-43A3-9B48-5AE7B722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NANOCUBE®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B176ED-6287-4E2B-938C-17B638085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3" y="691668"/>
            <a:ext cx="5832475" cy="331311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Кубический аквариум для содержания беспозвоночных и миниатюрных рыб с панорамным стеклом</a:t>
            </a:r>
          </a:p>
          <a:p>
            <a:pPr marL="0" indent="0">
              <a:buNone/>
            </a:pPr>
            <a:r>
              <a:rPr lang="ru-RU" sz="1800" dirty="0"/>
              <a:t>В комплекте:</a:t>
            </a:r>
          </a:p>
          <a:p>
            <a:r>
              <a:rPr lang="ru-RU" sz="1800" dirty="0"/>
              <a:t>Покровное стекло</a:t>
            </a:r>
          </a:p>
          <a:p>
            <a:r>
              <a:rPr lang="ru-RU" sz="1800" dirty="0" err="1"/>
              <a:t>Scaper's</a:t>
            </a:r>
            <a:r>
              <a:rPr lang="ru-RU" sz="1800" dirty="0"/>
              <a:t> </a:t>
            </a:r>
            <a:r>
              <a:rPr lang="ru-RU" sz="1800" dirty="0" err="1"/>
              <a:t>Back</a:t>
            </a:r>
            <a:r>
              <a:rPr lang="ru-RU" sz="1800" dirty="0"/>
              <a:t> – фон-пленка (черный)</a:t>
            </a:r>
          </a:p>
          <a:p>
            <a:r>
              <a:rPr lang="ru-RU" sz="1800" dirty="0"/>
              <a:t>Коврик под дно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59172D-97D2-4031-BFFC-2DC854BD2F5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683"/>
          <a:stretch>
            <a:fillRect/>
          </a:stretch>
        </p:blipFill>
        <p:spPr bwMode="auto">
          <a:xfrm>
            <a:off x="257175" y="1052513"/>
            <a:ext cx="2808288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835C4C4-379E-447A-8CF7-0835A117B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745456"/>
              </p:ext>
            </p:extLst>
          </p:nvPr>
        </p:nvGraphicFramePr>
        <p:xfrm>
          <a:off x="3774380" y="4542923"/>
          <a:ext cx="4690863" cy="1657350"/>
        </p:xfrm>
        <a:graphic>
          <a:graphicData uri="http://schemas.openxmlformats.org/drawingml/2006/table">
            <a:tbl>
              <a:tblPr/>
              <a:tblGrid>
                <a:gridCol w="1563621">
                  <a:extLst>
                    <a:ext uri="{9D8B030D-6E8A-4147-A177-3AD203B41FA5}">
                      <a16:colId xmlns:a16="http://schemas.microsoft.com/office/drawing/2014/main" val="4125377967"/>
                    </a:ext>
                  </a:extLst>
                </a:gridCol>
                <a:gridCol w="1563621">
                  <a:extLst>
                    <a:ext uri="{9D8B030D-6E8A-4147-A177-3AD203B41FA5}">
                      <a16:colId xmlns:a16="http://schemas.microsoft.com/office/drawing/2014/main" val="2766604247"/>
                    </a:ext>
                  </a:extLst>
                </a:gridCol>
                <a:gridCol w="1563621">
                  <a:extLst>
                    <a:ext uri="{9D8B030D-6E8A-4147-A177-3AD203B41FA5}">
                      <a16:colId xmlns:a16="http://schemas.microsoft.com/office/drawing/2014/main" val="3430834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Габариты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9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5575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20x20x25 cm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 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388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5576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25x25x30 cm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 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962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5577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30x30x35 cm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30 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83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5578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38x38x43 cm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60 l</a:t>
                      </a:r>
                    </a:p>
                  </a:txBody>
                  <a:tcPr marL="28575" marR="95250" marT="28575" marB="2857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03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370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E06047-2DF4-460F-8874-CBB707B0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5932">
            <a:off x="4231621" y="2476803"/>
            <a:ext cx="34099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ru-RU" dirty="0"/>
              <a:t>Сифон </a:t>
            </a:r>
            <a:r>
              <a:rPr lang="it-IT" dirty="0"/>
              <a:t>Dennerle Gravel Cleaner, 50</a:t>
            </a:r>
            <a:r>
              <a:rPr lang="ru-RU" dirty="0"/>
              <a:t>см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3528615"/>
          </a:xfrm>
        </p:spPr>
        <p:txBody>
          <a:bodyPr/>
          <a:lstStyle/>
          <a:p>
            <a:r>
              <a:rPr lang="ru-RU" sz="2000" dirty="0"/>
              <a:t>Удобный сифон с узкой трубкой, идеально подходит для мелкого грунта и аквариумов с живыми растениями. </a:t>
            </a:r>
            <a:endParaRPr lang="en-US" sz="2000" dirty="0"/>
          </a:p>
          <a:p>
            <a:r>
              <a:rPr lang="ru-RU" sz="2000" dirty="0"/>
              <a:t>Длинна рабочей части сифона – 50 см. </a:t>
            </a:r>
            <a:endParaRPr lang="en-US" sz="2000" dirty="0"/>
          </a:p>
          <a:p>
            <a:r>
              <a:rPr lang="ru-RU" sz="2000" dirty="0"/>
              <a:t>Длинна шланга 180 см. </a:t>
            </a:r>
            <a:endParaRPr lang="en-US" sz="2000" dirty="0"/>
          </a:p>
          <a:p>
            <a:r>
              <a:rPr lang="ru-RU" sz="2000" dirty="0"/>
              <a:t>Имеет клапан для быстрого запуска в работу.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3667F1-111E-4915-AFAC-83DB4ADC8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9" y="764704"/>
            <a:ext cx="1149096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5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088D30-0F0B-44F9-BC37-61A71C9D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19" y="65125"/>
            <a:ext cx="6912169" cy="987388"/>
          </a:xfrm>
        </p:spPr>
        <p:txBody>
          <a:bodyPr/>
          <a:lstStyle/>
          <a:p>
            <a:r>
              <a:rPr lang="ru-RU" dirty="0"/>
              <a:t>Сачки </a:t>
            </a:r>
            <a:r>
              <a:rPr lang="en-US" dirty="0" err="1"/>
              <a:t>Dennerle</a:t>
            </a:r>
            <a:r>
              <a:rPr lang="en-US" dirty="0"/>
              <a:t> NANO Shrimp Net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B1F65CA-997A-4335-B6A5-31D06988C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1052512"/>
            <a:ext cx="5832475" cy="3528615"/>
          </a:xfrm>
        </p:spPr>
        <p:txBody>
          <a:bodyPr/>
          <a:lstStyle/>
          <a:p>
            <a:r>
              <a:rPr lang="ru-RU" sz="2000" dirty="0"/>
              <a:t>Сачок на телескопической ручке (длинна от 24 до 62 см). </a:t>
            </a:r>
          </a:p>
          <a:p>
            <a:r>
              <a:rPr lang="ru-RU" sz="2000" dirty="0"/>
              <a:t>Идеально подходит для вылавливания креветок и миниатюрных рыб в небольших аквариумах.</a:t>
            </a:r>
          </a:p>
          <a:p>
            <a:r>
              <a:rPr lang="ru-RU" sz="2000" dirty="0"/>
              <a:t>Мягкая сетка не травмирует рыб и креветок.</a:t>
            </a:r>
          </a:p>
          <a:p>
            <a:r>
              <a:rPr lang="ru-RU" sz="2000" dirty="0"/>
              <a:t>Специальная </a:t>
            </a:r>
            <a:r>
              <a:rPr lang="en-US" sz="2000" dirty="0"/>
              <a:t>U-</a:t>
            </a:r>
            <a:r>
              <a:rPr lang="ru-RU" sz="2000" dirty="0"/>
              <a:t>образная форма помогает легко ловить со стекол</a:t>
            </a:r>
          </a:p>
          <a:p>
            <a:pPr marL="0" indent="0">
              <a:buNone/>
            </a:pPr>
            <a:r>
              <a:rPr lang="en-US" sz="1600" i="1" dirty="0"/>
              <a:t>P.S. </a:t>
            </a:r>
            <a:r>
              <a:rPr lang="ru-RU" sz="1600" i="1" dirty="0"/>
              <a:t>Сачки круглой формы – более не производятся.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CF8F05D-129D-4A07-9959-EFCF1F835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95456"/>
              </p:ext>
            </p:extLst>
          </p:nvPr>
        </p:nvGraphicFramePr>
        <p:xfrm>
          <a:off x="4427538" y="5517232"/>
          <a:ext cx="4608512" cy="1200150"/>
        </p:xfrm>
        <a:graphic>
          <a:graphicData uri="http://schemas.openxmlformats.org/drawingml/2006/table">
            <a:tbl>
              <a:tblPr/>
              <a:tblGrid>
                <a:gridCol w="936103">
                  <a:extLst>
                    <a:ext uri="{9D8B030D-6E8A-4147-A177-3AD203B41FA5}">
                      <a16:colId xmlns:a16="http://schemas.microsoft.com/office/drawing/2014/main" val="3857841206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val="210232946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627576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Вид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</a:rPr>
                        <a:t>Размеры</a:t>
                      </a:r>
                      <a:endParaRPr lang="en-US" sz="12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242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2478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U-</a:t>
                      </a:r>
                      <a:r>
                        <a:rPr lang="ru-RU" sz="1200" dirty="0">
                          <a:effectLst/>
                        </a:rPr>
                        <a:t>образный, белый, маленький</a:t>
                      </a:r>
                      <a:endParaRPr lang="en-US" sz="12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50x50 mm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50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2479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U-</a:t>
                      </a:r>
                      <a:r>
                        <a:rPr lang="ru-RU" sz="1200" dirty="0">
                          <a:effectLst/>
                        </a:rPr>
                        <a:t>образный, черный, маленький</a:t>
                      </a:r>
                      <a:endParaRPr lang="en-US" sz="12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50x50 mm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53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2480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U-</a:t>
                      </a:r>
                      <a:r>
                        <a:rPr lang="ru-RU" sz="1200" dirty="0">
                          <a:effectLst/>
                        </a:rPr>
                        <a:t>образный, белый, большой</a:t>
                      </a:r>
                      <a:endParaRPr lang="en-US" sz="12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75x60 mm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857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2481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U-</a:t>
                      </a:r>
                      <a:r>
                        <a:rPr lang="ru-RU" sz="1200" dirty="0">
                          <a:effectLst/>
                        </a:rPr>
                        <a:t>образный, черный, большой</a:t>
                      </a:r>
                      <a:endParaRPr lang="en-US" sz="12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75x60 mm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26671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E9187283-6B90-4281-8EB6-A8714AD9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040" y="908720"/>
            <a:ext cx="3528615" cy="35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56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Удобрения </a:t>
            </a:r>
            <a:r>
              <a:rPr lang="en-US" dirty="0" err="1"/>
              <a:t>Dennerle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006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78" y="5609820"/>
            <a:ext cx="2325122" cy="124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65088"/>
            <a:ext cx="8388424" cy="809625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de-DE" dirty="0">
                <a:latin typeface="Calibri" panose="020F0502020204030204" pitchFamily="34" charset="0"/>
              </a:rPr>
              <a:t>Системы удобрений </a:t>
            </a:r>
            <a:r>
              <a:rPr lang="de-DE" altLang="de-DE" dirty="0" err="1">
                <a:latin typeface="Calibri" panose="020F0502020204030204" pitchFamily="34" charset="0"/>
              </a:rPr>
              <a:t>Dennerl</a:t>
            </a:r>
            <a:r>
              <a:rPr lang="en-US" altLang="de-DE" dirty="0">
                <a:latin typeface="Calibri" panose="020F0502020204030204" pitchFamily="34" charset="0"/>
              </a:rPr>
              <a:t>e</a:t>
            </a:r>
            <a:endParaRPr lang="de-DE" dirty="0"/>
          </a:p>
        </p:txBody>
      </p:sp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908720"/>
            <a:ext cx="374441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0">
              <a:buNone/>
            </a:pPr>
            <a:r>
              <a:rPr lang="ru-RU" altLang="de-DE" b="1" dirty="0">
                <a:latin typeface="Calibri" panose="020F0502020204030204" pitchFamily="34" charset="0"/>
              </a:rPr>
              <a:t>У нас есть правильные удобрения для каждого покупателя на каждом уровне его хобби</a:t>
            </a:r>
            <a:endParaRPr lang="en-US" altLang="de-DE" b="1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de-DE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altLang="de-DE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de-DE" dirty="0">
                <a:latin typeface="Calibri" panose="020F0502020204030204" pitchFamily="34" charset="0"/>
              </a:rPr>
              <a:t>Покупатели остаются в мире </a:t>
            </a:r>
            <a:r>
              <a:rPr lang="en-US" altLang="de-DE" dirty="0" err="1">
                <a:latin typeface="Calibri" panose="020F0502020204030204" pitchFamily="34" charset="0"/>
              </a:rPr>
              <a:t>Dennerle</a:t>
            </a:r>
            <a:endParaRPr lang="en-US" altLang="de-DE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de-DE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de-DE" dirty="0">
                <a:latin typeface="Calibri" panose="020F0502020204030204" pitchFamily="34" charset="0"/>
              </a:rPr>
              <a:t>Они знают, что это работает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287573" y="6065420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72682608"/>
              </p:ext>
            </p:extLst>
          </p:nvPr>
        </p:nvGraphicFramePr>
        <p:xfrm>
          <a:off x="3588568" y="1728684"/>
          <a:ext cx="5303912" cy="306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9" descr="Z:\BilderVerkauf\Vertriebsunterlagen\1.  Aquaristik\2 PerfectPlant\DE\2755_PflanzenElixier_500m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0860" r="11424" b="10329"/>
          <a:stretch/>
        </p:blipFill>
        <p:spPr bwMode="auto">
          <a:xfrm>
            <a:off x="5940152" y="260648"/>
            <a:ext cx="584746" cy="14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07" y="3933056"/>
            <a:ext cx="748857" cy="14641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34" y="3933056"/>
            <a:ext cx="497117" cy="13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1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-5072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PlantElixir – </a:t>
            </a:r>
            <a:r>
              <a:rPr lang="ru-RU" kern="0" dirty="0"/>
              <a:t>выбор начинающих</a:t>
            </a:r>
            <a:endParaRPr lang="de-DE" kern="0" dirty="0"/>
          </a:p>
        </p:txBody>
      </p:sp>
      <p:sp>
        <p:nvSpPr>
          <p:cNvPr id="9" name="Untertitel 5"/>
          <p:cNvSpPr txBox="1">
            <a:spLocks/>
          </p:cNvSpPr>
          <p:nvPr/>
        </p:nvSpPr>
        <p:spPr>
          <a:xfrm>
            <a:off x="188640" y="1208584"/>
            <a:ext cx="6480720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Универсальное удобрение для аквариумных растений</a:t>
            </a:r>
          </a:p>
          <a:p>
            <a:r>
              <a:rPr lang="ru-RU" kern="0" dirty="0"/>
              <a:t>Хорошая сила роста для растений</a:t>
            </a:r>
            <a:endParaRPr lang="de-DE" kern="0" dirty="0"/>
          </a:p>
        </p:txBody>
      </p:sp>
      <p:sp>
        <p:nvSpPr>
          <p:cNvPr id="10" name="Textplatzhalter 8"/>
          <p:cNvSpPr txBox="1">
            <a:spLocks/>
          </p:cNvSpPr>
          <p:nvPr/>
        </p:nvSpPr>
        <p:spPr>
          <a:xfrm>
            <a:off x="179512" y="2564904"/>
            <a:ext cx="6111552" cy="45366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kern="0" dirty="0"/>
              <a:t>Обеспечивает аквариумные растения необходимыми питательными веществами.</a:t>
            </a:r>
            <a:endParaRPr lang="en-US" sz="1600" kern="0" dirty="0"/>
          </a:p>
          <a:p>
            <a:r>
              <a:rPr lang="ru-RU" sz="1600" kern="0" dirty="0"/>
              <a:t>Предотвращает появление желтых и прозрачных листьев (дефицит железа и калия)</a:t>
            </a:r>
            <a:r>
              <a:rPr lang="en-US" sz="1600" kern="0" dirty="0"/>
              <a:t>. </a:t>
            </a:r>
          </a:p>
          <a:p>
            <a:r>
              <a:rPr lang="ru-RU" sz="1600" kern="0" dirty="0"/>
              <a:t>Содержит все ключевые минералы и редкие элементы в форме, доступной для растений.</a:t>
            </a:r>
          </a:p>
          <a:p>
            <a:r>
              <a:rPr lang="ru-RU" sz="1600" kern="0" dirty="0"/>
              <a:t>Для богатой, здоровой, зеленой</a:t>
            </a:r>
            <a:r>
              <a:rPr lang="en-US" sz="1600" kern="0" dirty="0"/>
              <a:t> </a:t>
            </a:r>
            <a:r>
              <a:rPr lang="ru-RU" sz="1600" kern="0" dirty="0"/>
              <a:t>листвы и интенсивной окраски</a:t>
            </a:r>
            <a:endParaRPr lang="en-US" sz="1600" kern="0" dirty="0"/>
          </a:p>
          <a:p>
            <a:r>
              <a:rPr lang="ru-RU" sz="1600" kern="0" dirty="0"/>
              <a:t>Идеально в сочетании с корневым удобрением </a:t>
            </a:r>
            <a:r>
              <a:rPr lang="en-US" sz="1600" kern="0" dirty="0" err="1"/>
              <a:t>Deponit</a:t>
            </a:r>
            <a:r>
              <a:rPr lang="en-US" sz="1600" kern="0" dirty="0"/>
              <a:t> </a:t>
            </a:r>
            <a:r>
              <a:rPr lang="en-US" sz="1600" kern="0" dirty="0" err="1"/>
              <a:t>NutriBalls</a:t>
            </a:r>
            <a:r>
              <a:rPr lang="en-US" sz="1600" kern="0" dirty="0"/>
              <a:t>.</a:t>
            </a:r>
          </a:p>
          <a:p>
            <a:r>
              <a:rPr lang="ru-RU" sz="1600" kern="0" dirty="0"/>
              <a:t>     Можно использовать как </a:t>
            </a:r>
            <a:r>
              <a:rPr lang="ru-RU" sz="1600" kern="0" dirty="0">
                <a:solidFill>
                  <a:schemeClr val="accent3"/>
                </a:solidFill>
              </a:rPr>
              <a:t>ежедневное удобрение</a:t>
            </a:r>
            <a:r>
              <a:rPr lang="en-US" sz="1600" kern="0" dirty="0"/>
              <a:t>.</a:t>
            </a:r>
          </a:p>
          <a:p>
            <a:r>
              <a:rPr lang="ru-RU" sz="1600" kern="0" dirty="0"/>
              <a:t>          Не содержит фосфаты и нитраты.</a:t>
            </a:r>
            <a:endParaRPr lang="de-DE" kern="0" dirty="0"/>
          </a:p>
        </p:txBody>
      </p:sp>
      <p:pic>
        <p:nvPicPr>
          <p:cNvPr id="12" name="Picture 29" descr="Z:\BilderVerkauf\Vertriebsunterlagen\1.  Aquaristik\2 PerfectPlant\DE\2755_PflanzenElixier_500m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0860" r="11424" b="10329"/>
          <a:stretch/>
        </p:blipFill>
        <p:spPr bwMode="auto">
          <a:xfrm>
            <a:off x="6732240" y="1208583"/>
            <a:ext cx="1912902" cy="485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22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0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PlantElixir – </a:t>
            </a:r>
            <a:r>
              <a:rPr lang="ru-RU" kern="0" dirty="0"/>
              <a:t>выбор начинающих</a:t>
            </a:r>
            <a:endParaRPr lang="de-DE" kern="0" dirty="0"/>
          </a:p>
        </p:txBody>
      </p:sp>
      <p:pic>
        <p:nvPicPr>
          <p:cNvPr id="12" name="Picture 29" descr="Z:\BilderVerkauf\Vertriebsunterlagen\1.  Aquaristik\2 PerfectPlant\DE\2755_PflanzenElixier_500m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0860" r="11424" b="10329"/>
          <a:stretch/>
        </p:blipFill>
        <p:spPr bwMode="auto">
          <a:xfrm>
            <a:off x="6907570" y="1307933"/>
            <a:ext cx="1912902" cy="485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6"/>
          <p:cNvSpPr txBox="1">
            <a:spLocks/>
          </p:cNvSpPr>
          <p:nvPr/>
        </p:nvSpPr>
        <p:spPr>
          <a:xfrm>
            <a:off x="188640" y="1628800"/>
            <a:ext cx="6408712" cy="150390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10 </a:t>
            </a:r>
            <a:r>
              <a:rPr lang="ru-RU" sz="2000" kern="0" dirty="0"/>
              <a:t>мл на </a:t>
            </a:r>
            <a:r>
              <a:rPr lang="en-US" sz="2000" kern="0" dirty="0"/>
              <a:t>50 </a:t>
            </a:r>
            <a:r>
              <a:rPr lang="ru-RU" sz="2000" kern="0" dirty="0"/>
              <a:t>л аквариумной воды, каждую неделю.</a:t>
            </a:r>
            <a:endParaRPr lang="en-US" sz="2000" kern="0" dirty="0"/>
          </a:p>
          <a:p>
            <a:r>
              <a:rPr lang="ru-RU" sz="2000" kern="0" dirty="0"/>
              <a:t>Для аквариумов со средним количеством растений.</a:t>
            </a:r>
            <a:endParaRPr lang="en-US" sz="2000" kern="0" dirty="0"/>
          </a:p>
          <a:p>
            <a:r>
              <a:rPr lang="ru-RU" sz="2000" kern="0" dirty="0"/>
              <a:t>Для сильно освещенных аквариумов мы рекомендуем систему удобрений </a:t>
            </a:r>
            <a:r>
              <a:rPr lang="en-US" sz="2000" kern="0" dirty="0" err="1"/>
              <a:t>Dennerle</a:t>
            </a:r>
            <a:r>
              <a:rPr lang="en-US" sz="2000" kern="0" dirty="0"/>
              <a:t> </a:t>
            </a:r>
            <a:r>
              <a:rPr lang="ru-RU" sz="2000" kern="0" dirty="0"/>
              <a:t>или удобрения для акваскейпинга.</a:t>
            </a:r>
            <a:endParaRPr lang="en-US" sz="2000" kern="0" dirty="0"/>
          </a:p>
          <a:p>
            <a:r>
              <a:rPr lang="ru-RU" sz="2000" kern="0" dirty="0"/>
              <a:t>Прекрасно работает с </a:t>
            </a:r>
            <a:r>
              <a:rPr lang="en-US" sz="2000" kern="0" dirty="0" err="1"/>
              <a:t>CarboElixir</a:t>
            </a:r>
            <a:r>
              <a:rPr lang="ru-RU" sz="2000" kern="0" dirty="0"/>
              <a:t>.</a:t>
            </a:r>
            <a:endParaRPr lang="en-US" sz="2000" kern="0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53138"/>
              </p:ext>
            </p:extLst>
          </p:nvPr>
        </p:nvGraphicFramePr>
        <p:xfrm>
          <a:off x="116632" y="3861048"/>
          <a:ext cx="6624735" cy="963930"/>
        </p:xfrm>
        <a:graphic>
          <a:graphicData uri="http://schemas.openxmlformats.org/drawingml/2006/table">
            <a:tbl>
              <a:tblPr/>
              <a:tblGrid>
                <a:gridCol w="1324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de-DE" sz="13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de-DE" sz="13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baseline="0" dirty="0">
                          <a:solidFill>
                            <a:srgbClr val="007C30"/>
                          </a:solidFill>
                          <a:effectLst/>
                        </a:rPr>
                        <a:t>Для </a:t>
                      </a:r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аквариума </a:t>
                      </a:r>
                      <a:r>
                        <a:rPr lang="en-US" sz="1300" b="1" dirty="0">
                          <a:solidFill>
                            <a:srgbClr val="007C30"/>
                          </a:solidFill>
                          <a:effectLst/>
                        </a:rPr>
                        <a:t>54 </a:t>
                      </a:r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л в течение</a:t>
                      </a:r>
                      <a:endParaRPr lang="de-DE" sz="13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baseline="0" dirty="0">
                          <a:solidFill>
                            <a:srgbClr val="007C30"/>
                          </a:solidFill>
                          <a:effectLst/>
                        </a:rPr>
                        <a:t>Для </a:t>
                      </a:r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аквариума 112 л в течение</a:t>
                      </a:r>
                      <a:endParaRPr lang="de-DE" sz="13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baseline="0" dirty="0">
                          <a:solidFill>
                            <a:srgbClr val="007C30"/>
                          </a:solidFill>
                          <a:effectLst/>
                        </a:rPr>
                        <a:t>Для </a:t>
                      </a:r>
                      <a:r>
                        <a:rPr lang="ru-RU" sz="1300" b="1" dirty="0">
                          <a:solidFill>
                            <a:srgbClr val="007C30"/>
                          </a:solidFill>
                          <a:effectLst/>
                        </a:rPr>
                        <a:t>аквариума 240 л в течение</a:t>
                      </a:r>
                      <a:endParaRPr lang="de-DE" sz="1300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300">
                          <a:effectLst/>
                        </a:rPr>
                        <a:t>2754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250 </a:t>
                      </a:r>
                      <a:r>
                        <a:rPr lang="ru-RU" sz="1300" dirty="0">
                          <a:effectLst/>
                        </a:rPr>
                        <a:t>мл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24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12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5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2755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500 </a:t>
                      </a:r>
                      <a:r>
                        <a:rPr lang="ru-RU" sz="1300" dirty="0">
                          <a:effectLst/>
                        </a:rPr>
                        <a:t>мл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48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24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effectLst/>
                        </a:rPr>
                        <a:t>10 </a:t>
                      </a:r>
                      <a:r>
                        <a:rPr lang="ru-RU" sz="1300" dirty="0">
                          <a:effectLst/>
                        </a:rPr>
                        <a:t>недель</a:t>
                      </a:r>
                      <a:endParaRPr lang="de-DE" sz="1300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962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pic>
        <p:nvPicPr>
          <p:cNvPr id="16" name="Picture 4" descr="Z:\Marketing\01_Zubehoer\Produkte\4478-4480+1859_NutriBalls\4479_PS_DE_NutriBalls_30er_rech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8"/>
          <a:stretch/>
        </p:blipFill>
        <p:spPr bwMode="auto">
          <a:xfrm>
            <a:off x="6685777" y="1168072"/>
            <a:ext cx="2062687" cy="39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tertitel 5"/>
          <p:cNvSpPr txBox="1">
            <a:spLocks/>
          </p:cNvSpPr>
          <p:nvPr/>
        </p:nvSpPr>
        <p:spPr>
          <a:xfrm>
            <a:off x="188640" y="1196752"/>
            <a:ext cx="6480720" cy="14401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Питательные шарики для любых аквариумных растений</a:t>
            </a:r>
          </a:p>
          <a:p>
            <a:r>
              <a:rPr lang="ru-RU" kern="0" dirty="0"/>
              <a:t>Запас питательных веществ для корней</a:t>
            </a:r>
            <a:endParaRPr lang="de-DE" kern="0" dirty="0"/>
          </a:p>
          <a:p>
            <a:endParaRPr lang="de-DE" kern="0" dirty="0"/>
          </a:p>
        </p:txBody>
      </p:sp>
      <p:sp>
        <p:nvSpPr>
          <p:cNvPr id="18" name="Textplatzhalter 8"/>
          <p:cNvSpPr txBox="1">
            <a:spLocks/>
          </p:cNvSpPr>
          <p:nvPr/>
        </p:nvSpPr>
        <p:spPr>
          <a:xfrm>
            <a:off x="1043608" y="2708920"/>
            <a:ext cx="3672408" cy="45366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1400" kern="0" dirty="0"/>
              <a:t>Универсальное корневое удобрение как при посадке, так и для подкормки.</a:t>
            </a:r>
            <a:endParaRPr lang="en-US" sz="1400" kern="0" dirty="0"/>
          </a:p>
          <a:p>
            <a:pPr marL="0" indent="0">
              <a:buFontTx/>
              <a:buNone/>
            </a:pPr>
            <a:endParaRPr lang="de-DE" sz="1400" kern="0" dirty="0"/>
          </a:p>
          <a:p>
            <a:pPr marL="0" indent="0">
              <a:buFontTx/>
              <a:buNone/>
            </a:pPr>
            <a:r>
              <a:rPr lang="en-US" sz="1400" kern="0" dirty="0" err="1"/>
              <a:t>Deponit</a:t>
            </a:r>
            <a:r>
              <a:rPr lang="en-US" sz="1400" kern="0" dirty="0"/>
              <a:t> </a:t>
            </a:r>
            <a:r>
              <a:rPr lang="en-US" sz="1400" kern="0" dirty="0" err="1"/>
              <a:t>NutriBalls</a:t>
            </a:r>
            <a:r>
              <a:rPr lang="en-US" sz="1400" kern="0" dirty="0"/>
              <a:t> </a:t>
            </a:r>
            <a:r>
              <a:rPr lang="ru-RU" sz="1400" kern="0" dirty="0"/>
              <a:t>– универсальный «склад» питательных веществ для любых аквариумных растений, которые питаются через корневую систему.</a:t>
            </a:r>
            <a:endParaRPr lang="en-US" sz="1400" kern="0" dirty="0"/>
          </a:p>
          <a:p>
            <a:pPr marL="0" indent="0">
              <a:buFontTx/>
              <a:buNone/>
            </a:pPr>
            <a:endParaRPr lang="de-DE" sz="1400" kern="0" dirty="0"/>
          </a:p>
          <a:p>
            <a:pPr marL="0" indent="0">
              <a:buFontTx/>
              <a:buNone/>
            </a:pPr>
            <a:r>
              <a:rPr lang="ru-RU" sz="1400" kern="0" dirty="0"/>
              <a:t>Помогают новым растениям укорениться, а более старым растениям дают новые силы для роста. В зависимости от размеров растений углубите в грунт около корней от 1 до 4 шариков. </a:t>
            </a:r>
            <a:endParaRPr lang="de-DE" sz="1400" kern="0" dirty="0"/>
          </a:p>
        </p:txBody>
      </p:sp>
      <p:sp>
        <p:nvSpPr>
          <p:cNvPr id="19" name="Textplatzhalter 10"/>
          <p:cNvSpPr txBox="1">
            <a:spLocks/>
          </p:cNvSpPr>
          <p:nvPr/>
        </p:nvSpPr>
        <p:spPr>
          <a:xfrm>
            <a:off x="179512" y="1772866"/>
            <a:ext cx="3672408" cy="10080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 dirty="0"/>
          </a:p>
        </p:txBody>
      </p:sp>
      <p:sp>
        <p:nvSpPr>
          <p:cNvPr id="22" name="Titel 4"/>
          <p:cNvSpPr txBox="1">
            <a:spLocks/>
          </p:cNvSpPr>
          <p:nvPr/>
        </p:nvSpPr>
        <p:spPr>
          <a:xfrm>
            <a:off x="14432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Deponit</a:t>
            </a:r>
            <a:r>
              <a:rPr lang="de-DE" kern="0" dirty="0"/>
              <a:t> </a:t>
            </a:r>
            <a:r>
              <a:rPr lang="de-DE" kern="0" dirty="0" err="1"/>
              <a:t>NutriBalls</a:t>
            </a:r>
            <a:endParaRPr lang="de-DE" kern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71433"/>
            <a:ext cx="1776946" cy="130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14438"/>
            <a:ext cx="3924374" cy="147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397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5"/>
          <p:cNvSpPr txBox="1">
            <a:spLocks/>
          </p:cNvSpPr>
          <p:nvPr/>
        </p:nvSpPr>
        <p:spPr>
          <a:xfrm>
            <a:off x="188640" y="1208585"/>
            <a:ext cx="6480720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Полное удобрение для аквариумных растений</a:t>
            </a:r>
            <a:endParaRPr lang="de-DE" kern="0" dirty="0"/>
          </a:p>
        </p:txBody>
      </p:sp>
      <p:sp>
        <p:nvSpPr>
          <p:cNvPr id="11" name="Textplatzhalter 8"/>
          <p:cNvSpPr txBox="1">
            <a:spLocks/>
          </p:cNvSpPr>
          <p:nvPr/>
        </p:nvSpPr>
        <p:spPr>
          <a:xfrm>
            <a:off x="971600" y="2667004"/>
            <a:ext cx="5769768" cy="45366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V30 Complete </a:t>
            </a:r>
            <a:r>
              <a:rPr lang="ru-RU" sz="1800" kern="0" dirty="0"/>
              <a:t>целенаправленно пополняет недостаток питательных веществ, усиливает растения от корней до кончиков листьев и помогает предотвратить угнетение роста.</a:t>
            </a:r>
            <a:endParaRPr lang="en-US" sz="1800" kern="0" dirty="0"/>
          </a:p>
          <a:p>
            <a:pPr marL="0" indent="0">
              <a:buFontTx/>
              <a:buNone/>
            </a:pPr>
            <a:r>
              <a:rPr lang="ru-RU" sz="1800" kern="0" dirty="0"/>
              <a:t>Высокоэффективные защитные комплексы – так называемые хелаты – сохраняют питательные вещества в доступной для растений форме в течение длительного времени. Симптомы, вызванные недостатком питательных веществ устраняются на долгое время, растениям возвращается их великолепный зеленый внешний вид. Гарантированно не содержит фосфаты и нитраты – не способствует росту водорослей.</a:t>
            </a:r>
            <a:endParaRPr lang="en-US" sz="1800" kern="0" dirty="0"/>
          </a:p>
          <a:p>
            <a:pPr marL="0" indent="0">
              <a:buFontTx/>
              <a:buNone/>
            </a:pPr>
            <a:endParaRPr lang="de-DE" kern="0" dirty="0"/>
          </a:p>
        </p:txBody>
      </p:sp>
      <p:sp>
        <p:nvSpPr>
          <p:cNvPr id="14" name="Textplatzhalter 10"/>
          <p:cNvSpPr txBox="1">
            <a:spLocks/>
          </p:cNvSpPr>
          <p:nvPr/>
        </p:nvSpPr>
        <p:spPr>
          <a:xfrm>
            <a:off x="188640" y="1988890"/>
            <a:ext cx="6327576" cy="10080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b="1" kern="0" dirty="0"/>
              <a:t>Концетрат питательных веществ для длительного использования </a:t>
            </a:r>
            <a:r>
              <a:rPr lang="en-US" sz="1800" b="1" kern="0" dirty="0"/>
              <a:t>(</a:t>
            </a:r>
            <a:r>
              <a:rPr lang="ru-RU" sz="1800" b="1" kern="0" dirty="0"/>
              <a:t>экономия денег</a:t>
            </a:r>
            <a:r>
              <a:rPr lang="en-US" sz="1800" b="1" kern="0" dirty="0"/>
              <a:t>!)</a:t>
            </a:r>
            <a:endParaRPr lang="de-DE" sz="1800" b="1" kern="0" dirty="0"/>
          </a:p>
        </p:txBody>
      </p:sp>
      <p:sp>
        <p:nvSpPr>
          <p:cNvPr id="20" name="Ellipse 19"/>
          <p:cNvSpPr/>
          <p:nvPr/>
        </p:nvSpPr>
        <p:spPr>
          <a:xfrm rot="776543">
            <a:off x="6331517" y="1343533"/>
            <a:ext cx="2612689" cy="576064"/>
          </a:xfrm>
          <a:prstGeom prst="ellipse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Dosator</a:t>
            </a:r>
            <a:r>
              <a:rPr lang="de-DE" dirty="0"/>
              <a:t>!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77963"/>
            <a:ext cx="1971215" cy="3854137"/>
          </a:xfrm>
          <a:prstGeom prst="rect">
            <a:avLst/>
          </a:prstGeom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13184" y="0"/>
            <a:ext cx="6831632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/>
              <a:t>Продвинутая система удобрений </a:t>
            </a:r>
            <a:br>
              <a:rPr lang="ru-RU" kern="0" dirty="0"/>
            </a:br>
            <a:r>
              <a:rPr lang="de-DE" kern="0" dirty="0"/>
              <a:t>V30, E15, S7</a:t>
            </a:r>
          </a:p>
        </p:txBody>
      </p:sp>
    </p:spTree>
    <p:extLst>
      <p:ext uri="{BB962C8B-B14F-4D97-AF65-F5344CB8AC3E}">
        <p14:creationId xmlns:p14="http://schemas.microsoft.com/office/powerpoint/2010/main" val="1574193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3184" y="0"/>
            <a:ext cx="6831632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/>
              <a:t>Продвинутая система удобрений </a:t>
            </a:r>
            <a:br>
              <a:rPr lang="ru-RU" kern="0" dirty="0"/>
            </a:br>
            <a:r>
              <a:rPr lang="de-DE" kern="0" dirty="0"/>
              <a:t>V30, E15, S7</a:t>
            </a: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47430"/>
              </p:ext>
            </p:extLst>
          </p:nvPr>
        </p:nvGraphicFramePr>
        <p:xfrm>
          <a:off x="1115616" y="4221088"/>
          <a:ext cx="6552728" cy="150876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  <a:latin typeface="Calibri (Textkörper)"/>
                        </a:rPr>
                        <a:t>Применение</a:t>
                      </a:r>
                      <a:endParaRPr lang="de-DE" sz="1200" b="1" dirty="0">
                        <a:solidFill>
                          <a:srgbClr val="007C30"/>
                        </a:solidFill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  <a:latin typeface="Calibri (Textkörper)"/>
                        </a:rPr>
                        <a:t>Дозировка</a:t>
                      </a:r>
                      <a:endParaRPr lang="de-DE" sz="1200" b="1" dirty="0">
                        <a:solidFill>
                          <a:srgbClr val="007C30"/>
                        </a:solidFill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Calibri (Textkörper)"/>
                        </a:rPr>
                        <a:t>Еженедельно </a:t>
                      </a:r>
                      <a:r>
                        <a:rPr lang="de-DE" sz="1200" dirty="0">
                          <a:effectLst/>
                          <a:latin typeface="Calibri (Textkörper)"/>
                        </a:rPr>
                        <a:t>(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например, каждое воскресенье)</a:t>
                      </a:r>
                      <a:endParaRPr lang="de-DE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Calibri (Textkörper)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нажатия дозатора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S7 </a:t>
                      </a:r>
                      <a:r>
                        <a:rPr lang="en-US" sz="1200" dirty="0" err="1">
                          <a:effectLst/>
                          <a:latin typeface="Calibri (Textkörper)"/>
                        </a:rPr>
                        <a:t>VitaMix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100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литров аквариумной воды</a:t>
                      </a:r>
                      <a:endParaRPr lang="pt-BR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Calibri (Textkörper)"/>
                        </a:rPr>
                        <a:t>Каждые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4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недели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(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например, 15</a:t>
                      </a:r>
                      <a:r>
                        <a:rPr lang="ru-RU" sz="1200" baseline="0" dirty="0">
                          <a:effectLst/>
                          <a:latin typeface="Calibri (Textkörper)"/>
                        </a:rPr>
                        <a:t> числа каждого месяца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)</a:t>
                      </a:r>
                      <a:endParaRPr lang="de-DE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Calibri (Textkörper)"/>
                        </a:rPr>
                        <a:t>1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таблетка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E15 </a:t>
                      </a:r>
                      <a:r>
                        <a:rPr lang="en-US" sz="1200" dirty="0" err="1">
                          <a:effectLst/>
                          <a:latin typeface="Calibri (Textkörper)"/>
                        </a:rPr>
                        <a:t>FerActiv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100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литров аквариумной воды</a:t>
                      </a:r>
                      <a:endParaRPr lang="pt-BR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Calibri (Textkörper)"/>
                        </a:rPr>
                        <a:t>Каждые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4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недели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(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например, 15</a:t>
                      </a:r>
                      <a:r>
                        <a:rPr lang="ru-RU" sz="1200" baseline="0" dirty="0">
                          <a:effectLst/>
                          <a:latin typeface="Calibri (Textkörper)"/>
                        </a:rPr>
                        <a:t> числа каждого месяца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)</a:t>
                      </a:r>
                      <a:endParaRPr lang="de-DE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Calibri (Textkörper)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нажатия дозатора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V30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на </a:t>
                      </a:r>
                      <a:r>
                        <a:rPr lang="en-US" sz="1200" dirty="0">
                          <a:effectLst/>
                          <a:latin typeface="Calibri (Textkörper)"/>
                        </a:rPr>
                        <a:t>100 </a:t>
                      </a:r>
                      <a:r>
                        <a:rPr lang="ru-RU" sz="1200" dirty="0">
                          <a:effectLst/>
                          <a:latin typeface="Calibri (Textkörper)"/>
                        </a:rPr>
                        <a:t>литров аквариумной воды</a:t>
                      </a:r>
                      <a:endParaRPr lang="pt-BR" sz="1200" dirty="0">
                        <a:effectLst/>
                        <a:latin typeface="Calibri (Textkörper)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152636" y="3726904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Дозировка в рамках системы удобрений </a:t>
            </a:r>
            <a:r>
              <a:rPr lang="en-US" sz="1400" b="1" dirty="0" err="1"/>
              <a:t>PerfectPlant</a:t>
            </a:r>
            <a:endParaRPr lang="de-DE" sz="1400" b="1" dirty="0"/>
          </a:p>
        </p:txBody>
      </p:sp>
      <p:sp>
        <p:nvSpPr>
          <p:cNvPr id="11" name="Textplatzhalter 6"/>
          <p:cNvSpPr txBox="1">
            <a:spLocks/>
          </p:cNvSpPr>
          <p:nvPr/>
        </p:nvSpPr>
        <p:spPr>
          <a:xfrm>
            <a:off x="188640" y="1675925"/>
            <a:ext cx="6408712" cy="150390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1200" kern="0" dirty="0"/>
              <a:t>После того, как вы узнаете больше, вы можете использовать </a:t>
            </a:r>
            <a:r>
              <a:rPr lang="en-US" sz="1200" kern="0" dirty="0"/>
              <a:t>V30 Complete </a:t>
            </a:r>
            <a:r>
              <a:rPr lang="ru-RU" sz="1200" kern="0" dirty="0"/>
              <a:t>и как многоцелевое удобрение. Однако, для наилучших результатов мы рекомендуем использовать его как часть системы удобрений </a:t>
            </a:r>
            <a:r>
              <a:rPr lang="en-US" sz="1200" kern="0" dirty="0" err="1"/>
              <a:t>Dennerle</a:t>
            </a:r>
            <a:r>
              <a:rPr lang="en-US" sz="1200" kern="0" dirty="0"/>
              <a:t>.</a:t>
            </a:r>
            <a:r>
              <a:rPr lang="ru-RU" sz="1200" kern="0" dirty="0"/>
              <a:t> </a:t>
            </a:r>
            <a:endParaRPr lang="de-DE" kern="0" dirty="0"/>
          </a:p>
        </p:txBody>
      </p:sp>
      <p:sp>
        <p:nvSpPr>
          <p:cNvPr id="12" name="Textplatzhalter 7"/>
          <p:cNvSpPr txBox="1">
            <a:spLocks/>
          </p:cNvSpPr>
          <p:nvPr/>
        </p:nvSpPr>
        <p:spPr>
          <a:xfrm>
            <a:off x="116632" y="1204882"/>
            <a:ext cx="7119664" cy="36004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V30 Complete </a:t>
            </a:r>
            <a:r>
              <a:rPr lang="ru-RU" kern="0" dirty="0"/>
              <a:t>как многоцелевое удобрение</a:t>
            </a:r>
            <a:endParaRPr lang="de-DE" kern="0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615243"/>
              </p:ext>
            </p:extLst>
          </p:nvPr>
        </p:nvGraphicFramePr>
        <p:xfrm>
          <a:off x="188641" y="2492886"/>
          <a:ext cx="6480721" cy="1085850"/>
        </p:xfrm>
        <a:graphic>
          <a:graphicData uri="http://schemas.openxmlformats.org/drawingml/2006/table">
            <a:tbl>
              <a:tblPr/>
              <a:tblGrid>
                <a:gridCol w="23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7C30"/>
                          </a:solidFill>
                          <a:effectLst/>
                          <a:latin typeface="+mn-lt"/>
                        </a:rPr>
                        <a:t>Тип аквариума</a:t>
                      </a:r>
                      <a:endParaRPr lang="de-DE" sz="1200" b="1" dirty="0">
                        <a:solidFill>
                          <a:srgbClr val="007C30"/>
                        </a:solidFill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1" dirty="0">
                          <a:solidFill>
                            <a:srgbClr val="007C30"/>
                          </a:solidFill>
                          <a:effectLst/>
                          <a:latin typeface="+mn-lt"/>
                        </a:rPr>
                        <a:t>Schedule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1" dirty="0" err="1">
                          <a:solidFill>
                            <a:srgbClr val="007C30"/>
                          </a:solidFill>
                          <a:effectLst/>
                          <a:latin typeface="+mn-lt"/>
                        </a:rPr>
                        <a:t>Dosage</a:t>
                      </a:r>
                      <a:endParaRPr lang="de-DE" sz="1200" b="1" dirty="0">
                        <a:solidFill>
                          <a:srgbClr val="007C30"/>
                        </a:solidFill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+mn-lt"/>
                        </a:rPr>
                        <a:t>Обычный свет и количество растений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+mn-lt"/>
                        </a:rPr>
                        <a:t>Каждые </a:t>
                      </a:r>
                      <a:r>
                        <a:rPr lang="de-DE" sz="1200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недели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нажатия дозатора</a:t>
                      </a:r>
                      <a:r>
                        <a:rPr lang="ru-RU" sz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на 100 литров аквариумной воды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+mn-lt"/>
                        </a:rPr>
                        <a:t>Сильный</a:t>
                      </a:r>
                      <a:r>
                        <a:rPr lang="ru-RU" sz="1200" baseline="0" dirty="0">
                          <a:effectLst/>
                          <a:latin typeface="+mn-lt"/>
                        </a:rPr>
                        <a:t> свет, много растений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+mn-lt"/>
                        </a:rPr>
                        <a:t>Еженедельно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+mn-lt"/>
                        </a:rPr>
                        <a:t>До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нажатий дозатора</a:t>
                      </a:r>
                      <a:r>
                        <a:rPr lang="ru-RU" sz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на 100 литров аквариумной воды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04881"/>
            <a:ext cx="1494596" cy="29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23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7" name="Untertitel 5"/>
          <p:cNvSpPr txBox="1">
            <a:spLocks/>
          </p:cNvSpPr>
          <p:nvPr/>
        </p:nvSpPr>
        <p:spPr>
          <a:xfrm>
            <a:off x="158397" y="1268760"/>
            <a:ext cx="6480720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Удобрение с «белым» железом для аквариумных растений</a:t>
            </a:r>
            <a:endParaRPr lang="en-US" kern="0" dirty="0"/>
          </a:p>
        </p:txBody>
      </p:sp>
      <p:sp>
        <p:nvSpPr>
          <p:cNvPr id="9" name="Textplatzhalter 8"/>
          <p:cNvSpPr txBox="1">
            <a:spLocks/>
          </p:cNvSpPr>
          <p:nvPr/>
        </p:nvSpPr>
        <p:spPr>
          <a:xfrm>
            <a:off x="1691680" y="2216545"/>
            <a:ext cx="4608512" cy="45366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1400" kern="0" dirty="0"/>
              <a:t>Железо является играет ключевую роль в жизни любых аквариумных растений. Оно необходимо для формирования жизненноважного хлорофилла. Без хлорофилла не может протекать процесс фотосинтеза. Симптомы дефицита железа легко заметить: молодые листья бледные и желтоватые (железистый хлороз).</a:t>
            </a:r>
            <a:endParaRPr lang="en-US" sz="1400" kern="0" dirty="0"/>
          </a:p>
          <a:p>
            <a:pPr marL="0" indent="0">
              <a:buFontTx/>
              <a:buNone/>
            </a:pPr>
            <a:endParaRPr lang="de-DE" sz="1400" kern="0" dirty="0"/>
          </a:p>
          <a:p>
            <a:r>
              <a:rPr lang="ru-RU" sz="1400" kern="0" dirty="0"/>
              <a:t>Предотвращает появление желтых листьев.</a:t>
            </a:r>
            <a:endParaRPr lang="en-US" sz="1400" kern="0" dirty="0"/>
          </a:p>
          <a:p>
            <a:r>
              <a:rPr lang="ru-RU" sz="1400" kern="0" dirty="0"/>
              <a:t>Мгновенный и длительный эффект.</a:t>
            </a:r>
            <a:endParaRPr lang="en-US" sz="1400" kern="0" dirty="0"/>
          </a:p>
          <a:p>
            <a:r>
              <a:rPr lang="ru-RU" sz="1400" kern="0" dirty="0"/>
              <a:t>Для восхитительного роста.</a:t>
            </a:r>
          </a:p>
          <a:p>
            <a:r>
              <a:rPr lang="ru-RU" sz="1400" kern="0" dirty="0"/>
              <a:t>Железосодержащее удобрение </a:t>
            </a:r>
            <a:r>
              <a:rPr lang="en-US" sz="1400" kern="0" dirty="0"/>
              <a:t>E15 </a:t>
            </a:r>
            <a:r>
              <a:rPr lang="en-US" sz="1400" kern="0" dirty="0" err="1"/>
              <a:t>FerActiv</a:t>
            </a:r>
            <a:r>
              <a:rPr lang="en-US" sz="1400" kern="0" dirty="0"/>
              <a:t> </a:t>
            </a:r>
            <a:r>
              <a:rPr lang="ru-RU" sz="1400" kern="0" dirty="0"/>
              <a:t>обеспечивает все растения легкодоступным эффективным железом</a:t>
            </a:r>
            <a:r>
              <a:rPr lang="en-US" sz="1400" kern="0" dirty="0"/>
              <a:t> (II).</a:t>
            </a:r>
          </a:p>
          <a:p>
            <a:r>
              <a:rPr lang="ru-RU" sz="1400" kern="0" dirty="0"/>
              <a:t>Симптомы дефицита железа, такие как желтые или прозрачные листья, почти полностью устраняются и молодая листва снова становится зеленой.</a:t>
            </a:r>
            <a:endParaRPr lang="de-DE" sz="1400" kern="0" dirty="0"/>
          </a:p>
          <a:p>
            <a:pPr marL="0" indent="0">
              <a:buFontTx/>
              <a:buNone/>
            </a:pPr>
            <a:endParaRPr lang="de-DE" sz="1400" kern="0" dirty="0"/>
          </a:p>
          <a:p>
            <a:pPr marL="0" indent="0">
              <a:buFontTx/>
              <a:buNone/>
            </a:pPr>
            <a:endParaRPr lang="de-DE" kern="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 bwMode="auto">
          <a:xfrm>
            <a:off x="6444208" y="1492988"/>
            <a:ext cx="2587149" cy="536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3184" y="0"/>
            <a:ext cx="6831632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/>
              <a:t>Продвинутая система удобрений </a:t>
            </a:r>
            <a:br>
              <a:rPr lang="ru-RU" kern="0" dirty="0"/>
            </a:br>
            <a:r>
              <a:rPr lang="de-DE" kern="0" dirty="0"/>
              <a:t>V30, E15, S7</a:t>
            </a:r>
          </a:p>
        </p:txBody>
      </p:sp>
    </p:spTree>
    <p:extLst>
      <p:ext uri="{BB962C8B-B14F-4D97-AF65-F5344CB8AC3E}">
        <p14:creationId xmlns:p14="http://schemas.microsoft.com/office/powerpoint/2010/main" val="289520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D330D-AA83-4D0A-A6DC-48E0FF30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NANOCUBE® BASIC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64ED85-68D6-4869-A92E-F1BC9203C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75" y="692696"/>
            <a:ext cx="5832475" cy="331311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Кубический аквариум с базовым комплектом оборудования для содержания беспозвоночных и миниатюрных рыб с панорамным стеклом</a:t>
            </a:r>
          </a:p>
          <a:p>
            <a:pPr marL="0" indent="0">
              <a:buNone/>
            </a:pPr>
            <a:r>
              <a:rPr lang="ru-RU" sz="1800" dirty="0"/>
              <a:t>В комплекте:</a:t>
            </a:r>
          </a:p>
          <a:p>
            <a:r>
              <a:rPr lang="ru-RU" sz="1800" dirty="0"/>
              <a:t>Покровное стекло</a:t>
            </a:r>
          </a:p>
          <a:p>
            <a:r>
              <a:rPr lang="ru-RU" sz="1800" dirty="0" err="1"/>
              <a:t>Scaper's</a:t>
            </a:r>
            <a:r>
              <a:rPr lang="ru-RU" sz="1800" dirty="0"/>
              <a:t> </a:t>
            </a:r>
            <a:r>
              <a:rPr lang="ru-RU" sz="1800" dirty="0" err="1"/>
              <a:t>Back</a:t>
            </a:r>
            <a:r>
              <a:rPr lang="ru-RU" sz="1800" dirty="0"/>
              <a:t> – фон-пленка (черный)</a:t>
            </a:r>
          </a:p>
          <a:p>
            <a:r>
              <a:rPr lang="ru-RU" sz="1800" dirty="0"/>
              <a:t>Коврик под дно</a:t>
            </a:r>
          </a:p>
          <a:p>
            <a:r>
              <a:rPr lang="ru-RU" sz="1800" dirty="0"/>
              <a:t>Внутренний фильтр </a:t>
            </a:r>
            <a:r>
              <a:rPr lang="pl-PL" sz="1800" dirty="0"/>
              <a:t>Nano corner filter</a:t>
            </a:r>
          </a:p>
          <a:p>
            <a:r>
              <a:rPr lang="en-US" sz="1800" dirty="0"/>
              <a:t>LED </a:t>
            </a:r>
            <a:r>
              <a:rPr lang="ru-RU" sz="1800" dirty="0"/>
              <a:t>светильник </a:t>
            </a:r>
            <a:r>
              <a:rPr lang="pl-PL" sz="1800" dirty="0"/>
              <a:t>Nano Style M 6W (20L, 30L) / L 8W (60L)</a:t>
            </a:r>
            <a:endParaRPr lang="ru-RU" sz="1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BD2BE7A-F387-43C2-8D0B-F12CF78A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8308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6E90A11-A4D8-49C9-802B-F7B3B2524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277178"/>
              </p:ext>
            </p:extLst>
          </p:nvPr>
        </p:nvGraphicFramePr>
        <p:xfrm>
          <a:off x="3995936" y="5005387"/>
          <a:ext cx="4906887" cy="1325880"/>
        </p:xfrm>
        <a:graphic>
          <a:graphicData uri="http://schemas.openxmlformats.org/drawingml/2006/table">
            <a:tbl>
              <a:tblPr/>
              <a:tblGrid>
                <a:gridCol w="1635629">
                  <a:extLst>
                    <a:ext uri="{9D8B030D-6E8A-4147-A177-3AD203B41FA5}">
                      <a16:colId xmlns:a16="http://schemas.microsoft.com/office/drawing/2014/main" val="2453025830"/>
                    </a:ext>
                  </a:extLst>
                </a:gridCol>
                <a:gridCol w="1635629">
                  <a:extLst>
                    <a:ext uri="{9D8B030D-6E8A-4147-A177-3AD203B41FA5}">
                      <a16:colId xmlns:a16="http://schemas.microsoft.com/office/drawing/2014/main" val="3839030986"/>
                    </a:ext>
                  </a:extLst>
                </a:gridCol>
                <a:gridCol w="1635629">
                  <a:extLst>
                    <a:ext uri="{9D8B030D-6E8A-4147-A177-3AD203B41FA5}">
                      <a16:colId xmlns:a16="http://schemas.microsoft.com/office/drawing/2014/main" val="1820467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Габариты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54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5579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25x25x30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777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5580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30x30x35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54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5581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38x38x43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97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283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0" y="144016"/>
            <a:ext cx="666936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/>
              <a:t>S7 VitaMix</a:t>
            </a:r>
            <a:endParaRPr lang="de-DE" kern="0" dirty="0"/>
          </a:p>
        </p:txBody>
      </p:sp>
      <p:sp>
        <p:nvSpPr>
          <p:cNvPr id="10" name="Untertitel 5"/>
          <p:cNvSpPr txBox="1">
            <a:spLocks/>
          </p:cNvSpPr>
          <p:nvPr/>
        </p:nvSpPr>
        <p:spPr>
          <a:xfrm>
            <a:off x="188640" y="980728"/>
            <a:ext cx="6480720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Жизненно важные вещества для аквариумных растений</a:t>
            </a:r>
            <a:endParaRPr lang="de-DE" kern="0" dirty="0"/>
          </a:p>
        </p:txBody>
      </p:sp>
      <p:sp>
        <p:nvSpPr>
          <p:cNvPr id="12" name="Textplatzhalter 8"/>
          <p:cNvSpPr txBox="1">
            <a:spLocks/>
          </p:cNvSpPr>
          <p:nvPr/>
        </p:nvSpPr>
        <p:spPr>
          <a:xfrm>
            <a:off x="1547664" y="2708920"/>
            <a:ext cx="5184576" cy="401255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Обеспечивает аквариум ценными редкоземельными элементами и жизненно важными веществами</a:t>
            </a:r>
          </a:p>
          <a:p>
            <a:r>
              <a:rPr lang="ru-RU" kern="0" dirty="0"/>
              <a:t>Добавляет быстро расходуемые питательные вещества</a:t>
            </a:r>
            <a:endParaRPr lang="en-US" kern="0" dirty="0"/>
          </a:p>
          <a:p>
            <a:r>
              <a:rPr lang="ru-RU" kern="0" dirty="0"/>
              <a:t>Избавляет от симптомов дефицита питательных веществ</a:t>
            </a:r>
            <a:endParaRPr lang="en-US" kern="0" dirty="0"/>
          </a:p>
          <a:p>
            <a:endParaRPr lang="de-DE" kern="0" dirty="0"/>
          </a:p>
          <a:p>
            <a:pPr marL="0" indent="0">
              <a:buFontTx/>
              <a:buNone/>
            </a:pPr>
            <a:r>
              <a:rPr lang="ru-RU" kern="0" dirty="0"/>
              <a:t>Витамины, растительные энзимы и другие органические вещества постоянно регенерируются в природе под воздействием естественного солнечного света. Эти жизненно важные вещества не только поддерживают здоровье и окраску рыб, но также и рост растений.</a:t>
            </a:r>
            <a:endParaRPr lang="de-DE" kern="0" dirty="0"/>
          </a:p>
          <a:p>
            <a:pPr marL="0" indent="0">
              <a:buFontTx/>
              <a:buNone/>
            </a:pPr>
            <a:r>
              <a:rPr lang="ru-RU" kern="0" dirty="0"/>
              <a:t>В аквариумах естественные источники витаминов отсутствуют. Кроме того, большинство витаминов нестабильно и быстро разрушается в воде. Поэтому необходимо регулярно восполнять эти жизненно важные вещества. Концентрированный витаминный комплекс </a:t>
            </a:r>
            <a:r>
              <a:rPr lang="en-US" kern="0" dirty="0"/>
              <a:t>S7 </a:t>
            </a:r>
            <a:r>
              <a:rPr lang="en-US" kern="0" dirty="0" err="1"/>
              <a:t>VitaMix</a:t>
            </a:r>
            <a:r>
              <a:rPr lang="en-US" kern="0" dirty="0"/>
              <a:t> </a:t>
            </a:r>
            <a:r>
              <a:rPr lang="ru-RU" kern="0" dirty="0"/>
              <a:t>обеспечивает растения всеми витаминами и другими полезными веществами</a:t>
            </a:r>
            <a:r>
              <a:rPr lang="en-US" kern="0" dirty="0"/>
              <a:t>.</a:t>
            </a:r>
            <a:endParaRPr lang="de-DE" kern="0" dirty="0"/>
          </a:p>
        </p:txBody>
      </p:sp>
      <p:sp>
        <p:nvSpPr>
          <p:cNvPr id="13" name="Textplatzhalter 10"/>
          <p:cNvSpPr txBox="1">
            <a:spLocks/>
          </p:cNvSpPr>
          <p:nvPr/>
        </p:nvSpPr>
        <p:spPr>
          <a:xfrm>
            <a:off x="188640" y="1695927"/>
            <a:ext cx="6039544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ru-RU" kern="0" dirty="0"/>
              <a:t>Концентрат питательных веществ для длительного использования</a:t>
            </a:r>
            <a:endParaRPr lang="en-US" kern="0" dirty="0"/>
          </a:p>
        </p:txBody>
      </p:sp>
      <p:sp>
        <p:nvSpPr>
          <p:cNvPr id="17" name="Ellipse 16"/>
          <p:cNvSpPr/>
          <p:nvPr/>
        </p:nvSpPr>
        <p:spPr>
          <a:xfrm rot="776543">
            <a:off x="6150845" y="1261985"/>
            <a:ext cx="2612689" cy="891760"/>
          </a:xfrm>
          <a:prstGeom prst="ellipse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Подходит для </a:t>
            </a:r>
            <a:r>
              <a:rPr lang="de-DE" dirty="0"/>
              <a:t>Dosator!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27987"/>
            <a:ext cx="2258297" cy="44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8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188640" y="144016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/>
              <a:t>Система удобрений </a:t>
            </a:r>
            <a:r>
              <a:rPr lang="de-DE" kern="0" dirty="0"/>
              <a:t>Dennerle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17075"/>
            <a:ext cx="5285518" cy="143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23528" y="980728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+mn-lt"/>
            </a:endParaRPr>
          </a:p>
          <a:p>
            <a:r>
              <a:rPr lang="ru-RU" dirty="0">
                <a:latin typeface="+mn-lt"/>
              </a:rPr>
              <a:t>Система удобрений </a:t>
            </a:r>
            <a:r>
              <a:rPr lang="en-US" dirty="0" err="1">
                <a:latin typeface="+mn-lt"/>
              </a:rPr>
              <a:t>Dennerle</a:t>
            </a:r>
            <a:r>
              <a:rPr lang="en-US" dirty="0">
                <a:latin typeface="+mn-lt"/>
              </a:rPr>
              <a:t> </a:t>
            </a:r>
            <a:r>
              <a:rPr lang="ru-RU" dirty="0">
                <a:latin typeface="+mn-lt"/>
              </a:rPr>
              <a:t>состоит из базовых и дополнительных стадий внесения удобрений</a:t>
            </a:r>
            <a:r>
              <a:rPr lang="en-US" dirty="0">
                <a:latin typeface="+mn-lt"/>
              </a:rPr>
              <a:t>.  </a:t>
            </a:r>
          </a:p>
          <a:p>
            <a:r>
              <a:rPr lang="en-US" dirty="0">
                <a:latin typeface="+mn-lt"/>
              </a:rPr>
              <a:t>E15  </a:t>
            </a:r>
            <a:r>
              <a:rPr lang="ru-RU" dirty="0">
                <a:latin typeface="+mn-lt"/>
              </a:rPr>
              <a:t>обеспечивает растения железом. </a:t>
            </a:r>
            <a:r>
              <a:rPr lang="en-US" dirty="0">
                <a:latin typeface="+mn-lt"/>
              </a:rPr>
              <a:t>V30 Complete </a:t>
            </a:r>
            <a:r>
              <a:rPr lang="ru-RU" dirty="0">
                <a:latin typeface="+mn-lt"/>
              </a:rPr>
              <a:t>– полное удобрение, восполняющее питательные вещества. Оба продукта обеспечивают аквариум минеральными и редкоземельными элементами в течение длительного времени. Их вносят один раз в месяц. Дополнительное удобрение </a:t>
            </a:r>
            <a:r>
              <a:rPr lang="en-US" dirty="0">
                <a:latin typeface="+mn-lt"/>
              </a:rPr>
              <a:t>S7 </a:t>
            </a:r>
            <a:r>
              <a:rPr lang="ru-RU" dirty="0">
                <a:latin typeface="+mn-lt"/>
              </a:rPr>
              <a:t>обеспечивает жизненно важными веществами, которые быстро расходуются в аквариуме, в частности, витаминами.</a:t>
            </a:r>
            <a:endParaRPr lang="de-DE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8" b="5150"/>
          <a:stretch/>
        </p:blipFill>
        <p:spPr bwMode="auto">
          <a:xfrm>
            <a:off x="4713665" y="3216051"/>
            <a:ext cx="650423" cy="12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41373"/>
            <a:ext cx="575380" cy="112498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00" y="5733256"/>
            <a:ext cx="575255" cy="112474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733256"/>
            <a:ext cx="575255" cy="112474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5" y="5733256"/>
            <a:ext cx="575255" cy="112474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33256"/>
            <a:ext cx="57525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3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774A9B-0749-4488-B399-99FDB885D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23" y="806096"/>
            <a:ext cx="2098027" cy="5245808"/>
          </a:xfrm>
          <a:prstGeom prst="rect">
            <a:avLst/>
          </a:prstGeom>
        </p:spPr>
      </p:pic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7" name="Untertitel 5"/>
          <p:cNvSpPr txBox="1">
            <a:spLocks/>
          </p:cNvSpPr>
          <p:nvPr/>
        </p:nvSpPr>
        <p:spPr>
          <a:xfrm>
            <a:off x="205057" y="882511"/>
            <a:ext cx="6480720" cy="42746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800" kern="0" dirty="0" err="1"/>
              <a:t>Power</a:t>
            </a:r>
            <a:r>
              <a:rPr lang="ru-RU" sz="1800" kern="0" dirty="0"/>
              <a:t> </a:t>
            </a:r>
            <a:r>
              <a:rPr lang="ru-RU" sz="1800" kern="0" dirty="0" err="1"/>
              <a:t>Tabs</a:t>
            </a:r>
            <a:r>
              <a:rPr lang="ru-RU" sz="1800" kern="0" dirty="0"/>
              <a:t> обеспечивает аквариумные растения всеми питательными веществами, которые им необходимы для сильного и пышного роста, в легкодоступной форме. </a:t>
            </a:r>
          </a:p>
          <a:p>
            <a:r>
              <a:rPr lang="ru-RU" sz="1800" kern="0" dirty="0"/>
              <a:t>Микроэлементы, такие как железо и марганец, обеспечивают образование пышной зеленой листвы.</a:t>
            </a:r>
          </a:p>
          <a:p>
            <a:r>
              <a:rPr lang="ru-RU" sz="1800" kern="0" dirty="0"/>
              <a:t>Красная и коричневая листва становится ярче, а рельеф листа более четкий.</a:t>
            </a:r>
          </a:p>
          <a:p>
            <a:r>
              <a:rPr lang="ru-RU" sz="1800" kern="0" dirty="0" err="1"/>
              <a:t>Power</a:t>
            </a:r>
            <a:r>
              <a:rPr lang="ru-RU" sz="1800" kern="0" dirty="0"/>
              <a:t> </a:t>
            </a:r>
            <a:r>
              <a:rPr lang="ru-RU" sz="1800" kern="0" dirty="0" err="1"/>
              <a:t>Tabs</a:t>
            </a:r>
            <a:r>
              <a:rPr lang="ru-RU" sz="1800" kern="0" dirty="0"/>
              <a:t> идеально подходят для сильно укореняющихся видов растений.</a:t>
            </a:r>
          </a:p>
          <a:p>
            <a:r>
              <a:rPr lang="ru-RU" sz="1800" kern="0" dirty="0"/>
              <a:t>Дозировка: Добавьте 1-2 таблетки в прикорневую область растений, как можно глубже в грунт. Запаса питательных веществ хватит на 6-12 месяцев. Если нужно восстановить питательную подложку, то стоить вносить по 1 таблетке на каждые 10-15 см дна аквариума. </a:t>
            </a:r>
          </a:p>
          <a:p>
            <a:endParaRPr lang="de-DE" sz="1800" kern="0" dirty="0"/>
          </a:p>
        </p:txBody>
      </p:sp>
      <p:sp>
        <p:nvSpPr>
          <p:cNvPr id="19" name="Textplatzhalter 10"/>
          <p:cNvSpPr txBox="1">
            <a:spLocks/>
          </p:cNvSpPr>
          <p:nvPr/>
        </p:nvSpPr>
        <p:spPr>
          <a:xfrm>
            <a:off x="179512" y="1772866"/>
            <a:ext cx="3672408" cy="10080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 dirty="0"/>
          </a:p>
        </p:txBody>
      </p:sp>
      <p:sp>
        <p:nvSpPr>
          <p:cNvPr id="22" name="Titel 4"/>
          <p:cNvSpPr txBox="1">
            <a:spLocks/>
          </p:cNvSpPr>
          <p:nvPr/>
        </p:nvSpPr>
        <p:spPr>
          <a:xfrm>
            <a:off x="14432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Power Tabs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71433"/>
            <a:ext cx="1776946" cy="130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74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7" name="Untertitel 5"/>
          <p:cNvSpPr txBox="1">
            <a:spLocks/>
          </p:cNvSpPr>
          <p:nvPr/>
        </p:nvSpPr>
        <p:spPr>
          <a:xfrm>
            <a:off x="205057" y="882511"/>
            <a:ext cx="6480720" cy="42746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800" kern="0" dirty="0" err="1"/>
              <a:t>Scaper's</a:t>
            </a:r>
            <a:r>
              <a:rPr lang="ru-RU" sz="1800" kern="0" dirty="0"/>
              <a:t> </a:t>
            </a:r>
            <a:r>
              <a:rPr lang="ru-RU" sz="1800" kern="0" dirty="0" err="1"/>
              <a:t>Green</a:t>
            </a:r>
            <a:r>
              <a:rPr lang="ru-RU" sz="1800" kern="0" dirty="0"/>
              <a:t> - уникальный комплекс ингредиентов для сложных аквариумных систем (</a:t>
            </a:r>
            <a:r>
              <a:rPr lang="ru-RU" sz="1800" kern="0" dirty="0" err="1"/>
              <a:t>акваскейпов</a:t>
            </a:r>
            <a:r>
              <a:rPr lang="ru-RU" sz="1800" kern="0" dirty="0"/>
              <a:t> и голландцев) в которых есть высокая потребность в питательных веществах. </a:t>
            </a:r>
          </a:p>
          <a:p>
            <a:r>
              <a:rPr lang="ru-RU" sz="1800" kern="0" dirty="0"/>
              <a:t>Содержит все важные питательные вещества и микроэлементами</a:t>
            </a:r>
          </a:p>
          <a:p>
            <a:r>
              <a:rPr lang="ru-RU" sz="1800" kern="0" dirty="0"/>
              <a:t>Питает растения в течении длительного времени благодаря множеству стабилизированных питательных веществ</a:t>
            </a:r>
          </a:p>
          <a:p>
            <a:r>
              <a:rPr lang="ru-RU" sz="1800" kern="0" dirty="0"/>
              <a:t>Позволяет растениям поддерживать сочные зеленые листья.</a:t>
            </a:r>
          </a:p>
          <a:p>
            <a:r>
              <a:rPr lang="ru-RU" sz="1800" kern="0" dirty="0"/>
              <a:t>Дозировка: 10 мл на 100 литров аквариумной воды еженедельно (если требуется вносить удобрение ежедневно, используйте дозировку 1,5 мл на 100 л).</a:t>
            </a:r>
          </a:p>
        </p:txBody>
      </p:sp>
      <p:sp>
        <p:nvSpPr>
          <p:cNvPr id="19" name="Textplatzhalter 10"/>
          <p:cNvSpPr txBox="1">
            <a:spLocks/>
          </p:cNvSpPr>
          <p:nvPr/>
        </p:nvSpPr>
        <p:spPr>
          <a:xfrm>
            <a:off x="179512" y="1772866"/>
            <a:ext cx="3672408" cy="100806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 dirty="0"/>
          </a:p>
        </p:txBody>
      </p:sp>
      <p:sp>
        <p:nvSpPr>
          <p:cNvPr id="22" name="Titel 4"/>
          <p:cNvSpPr txBox="1">
            <a:spLocks/>
          </p:cNvSpPr>
          <p:nvPr/>
        </p:nvSpPr>
        <p:spPr>
          <a:xfrm>
            <a:off x="14432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Scaper's</a:t>
            </a:r>
            <a:r>
              <a:rPr lang="de-DE" kern="0" dirty="0"/>
              <a:t> Green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54231-2661-4A43-AAF4-E2511D926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2" y="882511"/>
            <a:ext cx="1952739" cy="54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en-US" dirty="0"/>
              <a:t>O2 </a:t>
            </a:r>
            <a:r>
              <a:rPr lang="en-US" dirty="0" err="1"/>
              <a:t>Dennerle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708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1" name="Titel 3"/>
          <p:cNvSpPr txBox="1">
            <a:spLocks/>
          </p:cNvSpPr>
          <p:nvPr/>
        </p:nvSpPr>
        <p:spPr>
          <a:xfrm>
            <a:off x="0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/>
              <a:t>Carbo Elixir Bio</a:t>
            </a:r>
          </a:p>
        </p:txBody>
      </p:sp>
      <p:sp>
        <p:nvSpPr>
          <p:cNvPr id="12" name="Untertitel 7"/>
          <p:cNvSpPr txBox="1">
            <a:spLocks/>
          </p:cNvSpPr>
          <p:nvPr/>
        </p:nvSpPr>
        <p:spPr>
          <a:xfrm>
            <a:off x="179512" y="692696"/>
            <a:ext cx="6480720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Жидкое углеродное удобрение полностью из натуральных ингредиентов</a:t>
            </a:r>
            <a:endParaRPr lang="en-GB" kern="0" dirty="0"/>
          </a:p>
        </p:txBody>
      </p:sp>
      <p:sp>
        <p:nvSpPr>
          <p:cNvPr id="13" name="Textplatzhalter 9"/>
          <p:cNvSpPr txBox="1">
            <a:spLocks/>
          </p:cNvSpPr>
          <p:nvPr/>
        </p:nvSpPr>
        <p:spPr>
          <a:xfrm>
            <a:off x="4428108" y="2626196"/>
            <a:ext cx="3528268" cy="40952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800" kern="0" dirty="0"/>
              <a:t>Обеспечивает все аквариумные растения легкодоступным углеродом, быстро и эффективно</a:t>
            </a:r>
          </a:p>
          <a:p>
            <a:r>
              <a:rPr lang="ru-RU" sz="1800" kern="0" dirty="0"/>
              <a:t>С многокомпонентной формулой</a:t>
            </a:r>
            <a:r>
              <a:rPr lang="en-US" sz="1800" kern="0" dirty="0"/>
              <a:t> </a:t>
            </a:r>
            <a:r>
              <a:rPr lang="ru-RU" sz="1800" kern="0" dirty="0"/>
              <a:t>основанной </a:t>
            </a:r>
            <a:r>
              <a:rPr lang="ru-RU" sz="1800" b="1" kern="0" dirty="0"/>
              <a:t>на использовании натуральных компонентов</a:t>
            </a:r>
            <a:r>
              <a:rPr lang="en-GB" sz="1800" b="1" kern="0" dirty="0"/>
              <a:t>, </a:t>
            </a:r>
            <a:r>
              <a:rPr lang="ru-RU" sz="1800" b="1" kern="0" dirty="0"/>
              <a:t>плюс необходимые растениям питательные вещества</a:t>
            </a:r>
          </a:p>
          <a:p>
            <a:r>
              <a:rPr lang="ru-RU" sz="1800" kern="0" dirty="0"/>
              <a:t>Для роскошного, здорового роста</a:t>
            </a:r>
            <a:endParaRPr lang="en-GB" sz="1800" kern="0" dirty="0"/>
          </a:p>
          <a:p>
            <a:r>
              <a:rPr lang="ru-RU" sz="1800" kern="0" dirty="0"/>
              <a:t>Видимый результат за нескольких недель</a:t>
            </a:r>
            <a:endParaRPr lang="en-GB" sz="1800" kern="0" dirty="0"/>
          </a:p>
          <a:p>
            <a:pPr marL="0" indent="0">
              <a:buFontTx/>
              <a:buNone/>
            </a:pPr>
            <a:endParaRPr lang="en-GB" kern="0" dirty="0"/>
          </a:p>
        </p:txBody>
      </p:sp>
      <p:sp>
        <p:nvSpPr>
          <p:cNvPr id="14" name="Textplatzhalter 11"/>
          <p:cNvSpPr txBox="1">
            <a:spLocks/>
          </p:cNvSpPr>
          <p:nvPr/>
        </p:nvSpPr>
        <p:spPr>
          <a:xfrm>
            <a:off x="4427984" y="1928689"/>
            <a:ext cx="3024188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000" kern="0" dirty="0"/>
              <a:t>Альтернатива для </a:t>
            </a:r>
            <a:r>
              <a:rPr lang="en-GB" sz="2000" kern="0" dirty="0"/>
              <a:t>CO</a:t>
            </a:r>
            <a:r>
              <a:rPr lang="en-GB" sz="2000" kern="0" baseline="-25000" dirty="0"/>
              <a:t>2</a:t>
            </a:r>
            <a:r>
              <a:rPr lang="en-GB" sz="2000" kern="0" dirty="0"/>
              <a:t> </a:t>
            </a:r>
            <a:r>
              <a:rPr lang="ru-RU" sz="2000" kern="0" dirty="0"/>
              <a:t>системы</a:t>
            </a:r>
            <a:endParaRPr lang="en-GB" sz="2000" kern="0" dirty="0"/>
          </a:p>
          <a:p>
            <a:endParaRPr lang="en-GB" sz="2000" kern="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1544137" cy="3960440"/>
          </a:xfrm>
          <a:prstGeom prst="rect">
            <a:avLst/>
          </a:prstGeom>
        </p:spPr>
      </p:pic>
      <p:pic>
        <p:nvPicPr>
          <p:cNvPr id="69640" name="Picture 8" descr="http://dennerle.com/sites/default/files/uploads/public/products/3112_ps_i1_pim_fro_carboelixierbio_500m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1584176" cy="4067200"/>
          </a:xfrm>
          <a:prstGeom prst="rect">
            <a:avLst/>
          </a:prstGeom>
          <a:noFill/>
        </p:spPr>
      </p:pic>
      <p:sp>
        <p:nvSpPr>
          <p:cNvPr id="17" name="Ellipse 16"/>
          <p:cNvSpPr/>
          <p:nvPr/>
        </p:nvSpPr>
        <p:spPr>
          <a:xfrm rot="20805205">
            <a:off x="2540919" y="1694916"/>
            <a:ext cx="1917856" cy="721513"/>
          </a:xfrm>
          <a:prstGeom prst="ellipse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+ </a:t>
            </a:r>
            <a:r>
              <a:rPr lang="ru-RU" sz="1400" b="1" dirty="0"/>
              <a:t>ежедневное удобрение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587894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</a:t>
            </a:r>
            <a:r>
              <a:rPr lang="en-US" dirty="0" err="1"/>
              <a:t>Carbo</a:t>
            </a:r>
            <a:r>
              <a:rPr lang="en-US" dirty="0"/>
              <a:t> </a:t>
            </a:r>
            <a:r>
              <a:rPr lang="en-US" dirty="0" err="1"/>
              <a:t>Elixier</a:t>
            </a:r>
            <a:r>
              <a:rPr lang="en-US" dirty="0"/>
              <a:t> Bio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107504" y="764704"/>
            <a:ext cx="7848872" cy="6093296"/>
          </a:xfrm>
        </p:spPr>
        <p:txBody>
          <a:bodyPr/>
          <a:lstStyle/>
          <a:p>
            <a:r>
              <a:rPr lang="ru-RU" sz="2000" b="1" dirty="0"/>
              <a:t>В зависимости от количества растений и условий выращивания: добавлять </a:t>
            </a:r>
            <a:r>
              <a:rPr lang="en-US" sz="2000" b="1" dirty="0" err="1"/>
              <a:t>Carbo</a:t>
            </a:r>
            <a:r>
              <a:rPr lang="en-US" sz="2000" b="1" dirty="0"/>
              <a:t> </a:t>
            </a:r>
            <a:r>
              <a:rPr lang="en-US" sz="2000" b="1" dirty="0" err="1"/>
              <a:t>Elixier</a:t>
            </a:r>
            <a:r>
              <a:rPr lang="en-US" sz="2000" b="1" dirty="0"/>
              <a:t> Bio</a:t>
            </a:r>
            <a:r>
              <a:rPr lang="ru-RU" sz="2000" b="1" dirty="0"/>
              <a:t> ежедневно от 1 до 3 мл на каждые 100 л воды</a:t>
            </a:r>
          </a:p>
          <a:p>
            <a:r>
              <a:rPr lang="ru-RU" sz="2000" b="1" dirty="0"/>
              <a:t>При внесении с помощью </a:t>
            </a:r>
            <a:r>
              <a:rPr lang="en-US" sz="2000" b="1" dirty="0"/>
              <a:t>DENNERLE DOSATOR </a:t>
            </a:r>
            <a:r>
              <a:rPr lang="ru-RU" sz="2000" b="1" dirty="0"/>
              <a:t>используйте следующую схему:</a:t>
            </a:r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При внесении с помощью </a:t>
            </a:r>
            <a:r>
              <a:rPr lang="en-US" sz="2000" b="1" dirty="0"/>
              <a:t>DENNERLE DOSATOR</a:t>
            </a:r>
            <a:r>
              <a:rPr lang="ru-RU" sz="2000" b="1" dirty="0"/>
              <a:t> в комбинации с </a:t>
            </a:r>
            <a:r>
              <a:rPr lang="en-US" sz="2000" b="1" dirty="0"/>
              <a:t>V30 </a:t>
            </a:r>
            <a:r>
              <a:rPr lang="ru-RU" sz="2000" b="1" dirty="0"/>
              <a:t>используйте следующую схему:</a:t>
            </a:r>
          </a:p>
          <a:p>
            <a:endParaRPr lang="ru-RU" dirty="0"/>
          </a:p>
        </p:txBody>
      </p:sp>
      <p:pic>
        <p:nvPicPr>
          <p:cNvPr id="3076" name="Picture 4" descr="C:\Users\Owner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5518177" cy="912305"/>
          </a:xfrm>
          <a:prstGeom prst="rect">
            <a:avLst/>
          </a:prstGeom>
          <a:noFill/>
        </p:spPr>
      </p:pic>
      <p:pic>
        <p:nvPicPr>
          <p:cNvPr id="3079" name="Picture 7" descr="C:\Users\Owner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5904656" cy="122413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63688" y="538067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+ </a:t>
            </a:r>
            <a:r>
              <a:rPr lang="ru-RU" dirty="0"/>
              <a:t>Все необходимые питательные вещества,  а так же углерод</a:t>
            </a:r>
          </a:p>
          <a:p>
            <a:r>
              <a:rPr lang="en-US" dirty="0"/>
              <a:t>+</a:t>
            </a:r>
            <a:r>
              <a:rPr lang="ru-RU" dirty="0"/>
              <a:t> 100% общий уход для всех аквариумных растений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0" y="6453188"/>
            <a:ext cx="2736850" cy="2682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/>
              <a:t> / </a:t>
            </a:r>
          </a:p>
        </p:txBody>
      </p:sp>
      <p:sp>
        <p:nvSpPr>
          <p:cNvPr id="10" name="Titel 3"/>
          <p:cNvSpPr txBox="1">
            <a:spLocks/>
          </p:cNvSpPr>
          <p:nvPr/>
        </p:nvSpPr>
        <p:spPr>
          <a:xfrm>
            <a:off x="0" y="0"/>
            <a:ext cx="6480720" cy="12085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B5A"/>
                </a:solidFill>
                <a:latin typeface="+mj-lt"/>
                <a:ea typeface="+mj-ea"/>
                <a:cs typeface="DINOT-Black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/>
              <a:t>Carbo</a:t>
            </a:r>
            <a:r>
              <a:rPr lang="de-DE" kern="0" dirty="0"/>
              <a:t> Booster Max</a:t>
            </a:r>
          </a:p>
        </p:txBody>
      </p:sp>
      <p:sp>
        <p:nvSpPr>
          <p:cNvPr id="16" name="Untertitel 7"/>
          <p:cNvSpPr txBox="1">
            <a:spLocks/>
          </p:cNvSpPr>
          <p:nvPr/>
        </p:nvSpPr>
        <p:spPr>
          <a:xfrm>
            <a:off x="179512" y="692696"/>
            <a:ext cx="8488088" cy="7200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Активный углерод для ускорения роста растений</a:t>
            </a:r>
            <a:endParaRPr lang="de-DE" kern="0" dirty="0"/>
          </a:p>
        </p:txBody>
      </p:sp>
      <p:sp>
        <p:nvSpPr>
          <p:cNvPr id="18" name="Textplatzhalter 11"/>
          <p:cNvSpPr txBox="1">
            <a:spLocks/>
          </p:cNvSpPr>
          <p:nvPr/>
        </p:nvSpPr>
        <p:spPr>
          <a:xfrm>
            <a:off x="4572000" y="1663347"/>
            <a:ext cx="4104456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kern="0" dirty="0"/>
              <a:t>Альтернатива для</a:t>
            </a:r>
            <a:br>
              <a:rPr lang="de-DE" kern="0" dirty="0"/>
            </a:br>
            <a:r>
              <a:rPr lang="de-DE" kern="0" dirty="0"/>
              <a:t>CO</a:t>
            </a:r>
            <a:r>
              <a:rPr lang="de-DE" kern="0" baseline="-25000" dirty="0"/>
              <a:t>2</a:t>
            </a:r>
            <a:r>
              <a:rPr lang="de-DE" kern="0" dirty="0"/>
              <a:t> </a:t>
            </a:r>
            <a:r>
              <a:rPr lang="ru-RU" kern="0" dirty="0"/>
              <a:t>системы</a:t>
            </a:r>
            <a:endParaRPr lang="de-DE" kern="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" y="1340768"/>
            <a:ext cx="1703739" cy="4369790"/>
          </a:xfrm>
          <a:prstGeom prst="rect">
            <a:avLst/>
          </a:prstGeom>
        </p:spPr>
      </p:pic>
      <p:sp>
        <p:nvSpPr>
          <p:cNvPr id="21" name="Textplatzhalter 9"/>
          <p:cNvSpPr txBox="1">
            <a:spLocks/>
          </p:cNvSpPr>
          <p:nvPr/>
        </p:nvSpPr>
        <p:spPr>
          <a:xfrm>
            <a:off x="4644008" y="2671409"/>
            <a:ext cx="3384376" cy="46805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900" kern="0" dirty="0"/>
              <a:t>Обеспечивает все растения </a:t>
            </a:r>
            <a:r>
              <a:rPr lang="ru-RU" sz="1900" b="1" kern="0" dirty="0"/>
              <a:t>готовым к использованию углеродом</a:t>
            </a:r>
            <a:r>
              <a:rPr lang="de-DE" sz="1900" kern="0" dirty="0"/>
              <a:t>, </a:t>
            </a:r>
            <a:r>
              <a:rPr lang="ru-RU" sz="1900" kern="0" dirty="0"/>
              <a:t>быстро и эффективно</a:t>
            </a:r>
            <a:endParaRPr lang="de-DE" sz="1900" kern="0" dirty="0"/>
          </a:p>
          <a:p>
            <a:r>
              <a:rPr lang="ru-RU" sz="1900" kern="0" dirty="0"/>
              <a:t>Простая альтернатива технически сложным </a:t>
            </a:r>
            <a:r>
              <a:rPr lang="de-DE" sz="1900" kern="0" dirty="0"/>
              <a:t>CO</a:t>
            </a:r>
            <a:r>
              <a:rPr lang="de-DE" sz="1900" kern="0" baseline="-25000" dirty="0"/>
              <a:t>2</a:t>
            </a:r>
            <a:r>
              <a:rPr lang="de-DE" sz="1900" kern="0" dirty="0"/>
              <a:t> </a:t>
            </a:r>
            <a:r>
              <a:rPr lang="ru-RU" sz="1900" kern="0" dirty="0"/>
              <a:t>системам</a:t>
            </a:r>
            <a:endParaRPr lang="de-DE" sz="1900" kern="0" dirty="0"/>
          </a:p>
          <a:p>
            <a:r>
              <a:rPr lang="ru-RU" sz="1900" kern="0" dirty="0"/>
              <a:t>Ускоряет рост, растения становятся толще и сильнее</a:t>
            </a:r>
          </a:p>
          <a:p>
            <a:r>
              <a:rPr lang="ru-RU" sz="2000" kern="0" dirty="0"/>
              <a:t>Видимый результат за нескольких недель</a:t>
            </a:r>
            <a:endParaRPr lang="en-GB" sz="2000" kern="0" dirty="0"/>
          </a:p>
          <a:p>
            <a:pPr marL="0" indent="0">
              <a:buFontTx/>
              <a:buNone/>
            </a:pPr>
            <a:endParaRPr lang="de-DE" kern="0" dirty="0"/>
          </a:p>
        </p:txBody>
      </p:sp>
      <p:pic>
        <p:nvPicPr>
          <p:cNvPr id="66562" name="Picture 2" descr="http://dennerle.com/sites/default/files/uploads/public/products/3115_ps_i1_pim_fro_carboboostermax_500m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340768"/>
            <a:ext cx="1728192" cy="4431776"/>
          </a:xfrm>
          <a:prstGeom prst="rect">
            <a:avLst/>
          </a:prstGeom>
          <a:noFill/>
        </p:spPr>
      </p:pic>
      <p:sp>
        <p:nvSpPr>
          <p:cNvPr id="17" name="Ellipse 16"/>
          <p:cNvSpPr/>
          <p:nvPr/>
        </p:nvSpPr>
        <p:spPr>
          <a:xfrm rot="21043063">
            <a:off x="2526899" y="1285059"/>
            <a:ext cx="2044683" cy="700782"/>
          </a:xfrm>
          <a:prstGeom prst="ellipse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Уменьшает рост водорослей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73061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59FC4-40E7-46CD-AB66-C1FD57A3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</a:t>
            </a:r>
            <a:r>
              <a:rPr lang="en-US" dirty="0"/>
              <a:t>BIO CO2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6AF332-2490-4EC5-8EBC-BCCFF70FD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9912" y="1052512"/>
            <a:ext cx="5256138" cy="4032671"/>
          </a:xfrm>
        </p:spPr>
        <p:txBody>
          <a:bodyPr/>
          <a:lstStyle/>
          <a:p>
            <a:r>
              <a:rPr lang="ru-RU" sz="1800" dirty="0"/>
              <a:t>Простой и безопасный метод подачи со2</a:t>
            </a:r>
          </a:p>
          <a:p>
            <a:r>
              <a:rPr lang="ru-RU" sz="1800" dirty="0"/>
              <a:t>CO2 производится и вносится полностью автоматически и в нужном количестве.</a:t>
            </a:r>
          </a:p>
          <a:p>
            <a:r>
              <a:rPr lang="ru-RU" sz="1800" dirty="0"/>
              <a:t>Ничего не нужно устанавливать или измерять. Максимум простоты и удобства.</a:t>
            </a:r>
          </a:p>
          <a:p>
            <a:r>
              <a:rPr lang="en-US" sz="1800" dirty="0" err="1"/>
              <a:t>Dennerle</a:t>
            </a:r>
            <a:r>
              <a:rPr lang="ru-RU" sz="1800" dirty="0"/>
              <a:t> </a:t>
            </a:r>
            <a:r>
              <a:rPr lang="en-US" sz="1800" dirty="0"/>
              <a:t>BIO CO2</a:t>
            </a:r>
            <a:r>
              <a:rPr lang="ru-RU" sz="1800" dirty="0"/>
              <a:t> идеальная система для всех тех, кто еще не знаком с внесением СО2. </a:t>
            </a:r>
          </a:p>
          <a:p>
            <a:r>
              <a:rPr lang="en-US" sz="1800" dirty="0" err="1"/>
              <a:t>Dennerle</a:t>
            </a:r>
            <a:r>
              <a:rPr lang="ru-RU" sz="1800" dirty="0"/>
              <a:t> </a:t>
            </a:r>
            <a:r>
              <a:rPr lang="en-US" sz="1800" dirty="0"/>
              <a:t>BIO CO2</a:t>
            </a:r>
            <a:r>
              <a:rPr lang="ru-RU" sz="1800" dirty="0"/>
              <a:t> непрерывно вырабатывает практически постоянный уровень CO2 в течение более 30 дней. </a:t>
            </a:r>
          </a:p>
          <a:p>
            <a:r>
              <a:rPr lang="ru-RU" sz="1800" dirty="0"/>
              <a:t>Каждая бутылка производит более 300 000 пузырьков CO2.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428F3-789E-425E-B354-4581268F0BD0}"/>
              </a:ext>
            </a:extLst>
          </p:cNvPr>
          <p:cNvSpPr txBox="1"/>
          <p:nvPr/>
        </p:nvSpPr>
        <p:spPr>
          <a:xfrm>
            <a:off x="5507658" y="4653136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комплект входит: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Баллон с гелем + капсула-активатор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Шланг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Термокороб</a:t>
            </a:r>
            <a:r>
              <a:rPr lang="ru-RU" sz="1400" dirty="0"/>
              <a:t> для установки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Счетчик пузырьков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Реактор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Набор удобрений </a:t>
            </a:r>
            <a:r>
              <a:rPr lang="ru-RU" sz="1400" dirty="0" err="1"/>
              <a:t>Dennerle</a:t>
            </a:r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35FBCA-AF71-47EB-9B4D-DF7C3441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80" y="4804035"/>
            <a:ext cx="1665551" cy="1988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737303-EC84-4967-8EC4-92A853B1E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3" y="2994213"/>
            <a:ext cx="2527191" cy="27083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C08531-FC91-4376-B726-1A5690049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32" y="982739"/>
            <a:ext cx="1437462" cy="20114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49CE94-7A52-4653-A7A8-DD73A4E1E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" y="738437"/>
            <a:ext cx="1680238" cy="21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52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92751-EAC4-4D88-B348-1ECF8A29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</a:t>
            </a:r>
            <a:r>
              <a:rPr lang="en-US" dirty="0" err="1"/>
              <a:t>Dennerle</a:t>
            </a:r>
            <a:r>
              <a:rPr lang="en-US" dirty="0"/>
              <a:t> CRYSTAL-LINE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CEC40-B0ED-49C1-9F25-838EB445C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Длительный тест для измерения концентрации углекислого газа. </a:t>
            </a:r>
          </a:p>
          <a:p>
            <a:r>
              <a:rPr lang="ru-RU" dirty="0"/>
              <a:t>В комплекте стеклянный резервуар который помещается внутрь аквариума и 2 пластиковые ампулы с индикаторной жидкостью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4CCCE8-FB13-47D0-A5F0-E15C973C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87" y="3620247"/>
            <a:ext cx="1641819" cy="30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85AA26-0B53-46D1-B23D-8B4D18100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764704"/>
            <a:ext cx="2247900" cy="51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D330D-AA83-4D0A-A6DC-48E0FF30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NANOCUBE® COMPLETE+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64ED85-68D6-4869-A92E-F1BC9203C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215" y="692696"/>
            <a:ext cx="5832475" cy="417646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Кубический аквариум «под ключ» для содержания беспозвоночных и миниатюрных рыб с панорамным стеклом</a:t>
            </a:r>
          </a:p>
          <a:p>
            <a:pPr marL="0" indent="0">
              <a:buNone/>
            </a:pPr>
            <a:r>
              <a:rPr lang="ru-RU" sz="1800" dirty="0"/>
              <a:t>В комплекте:</a:t>
            </a:r>
          </a:p>
          <a:p>
            <a:r>
              <a:rPr lang="ru-RU" sz="1800" dirty="0"/>
              <a:t>Покровное стекло</a:t>
            </a:r>
          </a:p>
          <a:p>
            <a:r>
              <a:rPr lang="ru-RU" sz="1800" dirty="0" err="1"/>
              <a:t>Scaper's</a:t>
            </a:r>
            <a:r>
              <a:rPr lang="ru-RU" sz="1800" dirty="0"/>
              <a:t> </a:t>
            </a:r>
            <a:r>
              <a:rPr lang="ru-RU" sz="1800" dirty="0" err="1"/>
              <a:t>Back</a:t>
            </a:r>
            <a:r>
              <a:rPr lang="ru-RU" sz="1800" dirty="0"/>
              <a:t> – фон-пленка (черный)</a:t>
            </a:r>
          </a:p>
          <a:p>
            <a:r>
              <a:rPr lang="ru-RU" sz="1800" dirty="0"/>
              <a:t>Коврик под дно</a:t>
            </a:r>
          </a:p>
          <a:p>
            <a:r>
              <a:rPr lang="ru-RU" sz="1800" dirty="0"/>
              <a:t>Внутренний фильтр </a:t>
            </a:r>
            <a:r>
              <a:rPr lang="pl-PL" sz="1800" dirty="0"/>
              <a:t>Nano corner filter</a:t>
            </a:r>
          </a:p>
          <a:p>
            <a:r>
              <a:rPr lang="en-US" sz="1800" dirty="0"/>
              <a:t>LED </a:t>
            </a:r>
            <a:r>
              <a:rPr lang="ru-RU" sz="1800" dirty="0"/>
              <a:t>светильник </a:t>
            </a:r>
            <a:r>
              <a:rPr lang="pl-PL" sz="1800" dirty="0"/>
              <a:t>Nano Style M 6W (20L, 30L) / L 8W (60L)</a:t>
            </a:r>
            <a:endParaRPr lang="ru-RU" sz="1800" dirty="0"/>
          </a:p>
          <a:p>
            <a:r>
              <a:rPr lang="ru-RU" sz="1800" dirty="0"/>
              <a:t>Кварцевый грунт </a:t>
            </a:r>
            <a:r>
              <a:rPr lang="en-US" sz="1800" dirty="0"/>
              <a:t>Nano shrimp gravel </a:t>
            </a:r>
            <a:r>
              <a:rPr lang="ru-RU" sz="1800" dirty="0"/>
              <a:t>черного цвета</a:t>
            </a:r>
            <a:endParaRPr lang="en-US" sz="1800" dirty="0"/>
          </a:p>
          <a:p>
            <a:r>
              <a:rPr lang="ru-RU" sz="1800" dirty="0"/>
              <a:t>Питательная подложка </a:t>
            </a:r>
            <a:r>
              <a:rPr lang="en-US" sz="1800" dirty="0"/>
              <a:t>Nano </a:t>
            </a:r>
            <a:r>
              <a:rPr lang="en-US" sz="1800" dirty="0" err="1"/>
              <a:t>DeponitMix</a:t>
            </a:r>
            <a:endParaRPr lang="en-US" sz="1800" dirty="0"/>
          </a:p>
          <a:p>
            <a:r>
              <a:rPr lang="ru-RU" sz="1800" dirty="0"/>
              <a:t>Миниатюрный термометр </a:t>
            </a:r>
            <a:r>
              <a:rPr lang="en-US" sz="1800" dirty="0"/>
              <a:t>Nano thermometer</a:t>
            </a:r>
            <a:endParaRPr lang="ru-RU" sz="18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9A261B7-57BE-4370-84E0-AED6B7A7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0" y="1052513"/>
            <a:ext cx="30480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CA4FD52-5414-40C9-BCB4-BB2B7650A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19883"/>
              </p:ext>
            </p:extLst>
          </p:nvPr>
        </p:nvGraphicFramePr>
        <p:xfrm>
          <a:off x="3635896" y="4976812"/>
          <a:ext cx="5266926" cy="1657350"/>
        </p:xfrm>
        <a:graphic>
          <a:graphicData uri="http://schemas.openxmlformats.org/drawingml/2006/table">
            <a:tbl>
              <a:tblPr/>
              <a:tblGrid>
                <a:gridCol w="1755642">
                  <a:extLst>
                    <a:ext uri="{9D8B030D-6E8A-4147-A177-3AD203B41FA5}">
                      <a16:colId xmlns:a16="http://schemas.microsoft.com/office/drawing/2014/main" val="562241582"/>
                    </a:ext>
                  </a:extLst>
                </a:gridCol>
                <a:gridCol w="1755642">
                  <a:extLst>
                    <a:ext uri="{9D8B030D-6E8A-4147-A177-3AD203B41FA5}">
                      <a16:colId xmlns:a16="http://schemas.microsoft.com/office/drawing/2014/main" val="2677182890"/>
                    </a:ext>
                  </a:extLst>
                </a:gridCol>
                <a:gridCol w="1755642">
                  <a:extLst>
                    <a:ext uri="{9D8B030D-6E8A-4147-A177-3AD203B41FA5}">
                      <a16:colId xmlns:a16="http://schemas.microsoft.com/office/drawing/2014/main" val="12629898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Габариты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85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5582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20x20x25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203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5583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25x25x30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827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5584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30x30x35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735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5585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38x38x43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60 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71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4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E3A0EA8D-0563-46F6-81F2-EA0B5761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63" y="532093"/>
            <a:ext cx="1253073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2FCB50B-8538-44ED-BB53-321BB0D22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53" y="875215"/>
            <a:ext cx="129956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8D8EE31-645B-4E8C-92A3-1BD62B16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2" y="1191834"/>
            <a:ext cx="1246049" cy="3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92751-EAC4-4D88-B348-1ECF8A29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Реактор </a:t>
            </a:r>
            <a:r>
              <a:rPr lang="en-US" dirty="0" err="1"/>
              <a:t>Dennerle</a:t>
            </a:r>
            <a:r>
              <a:rPr lang="en-US" dirty="0"/>
              <a:t> Flipper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CEC40-B0ED-49C1-9F25-838EB445C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5329" y="1052513"/>
            <a:ext cx="5730721" cy="3313112"/>
          </a:xfrm>
        </p:spPr>
        <p:txBody>
          <a:bodyPr/>
          <a:lstStyle/>
          <a:p>
            <a:r>
              <a:rPr lang="ru-RU" dirty="0"/>
              <a:t>Диффузор для растворения углекислого газа в виде лесенки. </a:t>
            </a:r>
          </a:p>
          <a:p>
            <a:r>
              <a:rPr lang="ru-RU" dirty="0"/>
              <a:t>Отлично растворяет углекислый газ с минимальными потерями. </a:t>
            </a:r>
          </a:p>
          <a:p>
            <a:r>
              <a:rPr lang="ru-RU" dirty="0"/>
              <a:t>Удобен в обслуживании.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27C6CD-29A9-4806-A1E8-025DCEB6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" y="2084530"/>
            <a:ext cx="836780" cy="28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028EE1C-6E2F-4838-8812-F3271C1BD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47023"/>
              </p:ext>
            </p:extLst>
          </p:nvPr>
        </p:nvGraphicFramePr>
        <p:xfrm>
          <a:off x="4107851" y="5185404"/>
          <a:ext cx="4975880" cy="1657350"/>
        </p:xfrm>
        <a:graphic>
          <a:graphicData uri="http://schemas.openxmlformats.org/drawingml/2006/table">
            <a:tbl>
              <a:tblPr/>
              <a:tblGrid>
                <a:gridCol w="2487940">
                  <a:extLst>
                    <a:ext uri="{9D8B030D-6E8A-4147-A177-3AD203B41FA5}">
                      <a16:colId xmlns:a16="http://schemas.microsoft.com/office/drawing/2014/main" val="316115302"/>
                    </a:ext>
                  </a:extLst>
                </a:gridCol>
                <a:gridCol w="2487940">
                  <a:extLst>
                    <a:ext uri="{9D8B030D-6E8A-4147-A177-3AD203B41FA5}">
                      <a16:colId xmlns:a16="http://schemas.microsoft.com/office/drawing/2014/main" val="2427181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Размеры (Д*Ш*В)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65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3070 </a:t>
                      </a:r>
                      <a:r>
                        <a:rPr lang="en-US" dirty="0">
                          <a:effectLst/>
                        </a:rPr>
                        <a:t>Maxi</a:t>
                      </a:r>
                      <a:endParaRPr lang="ru-RU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11 x </a:t>
                      </a:r>
                      <a:r>
                        <a:rPr lang="ru-RU" dirty="0">
                          <a:effectLst/>
                        </a:rPr>
                        <a:t>4</a:t>
                      </a:r>
                      <a:r>
                        <a:rPr lang="en-US" dirty="0">
                          <a:effectLst/>
                        </a:rPr>
                        <a:t> x </a:t>
                      </a:r>
                      <a:r>
                        <a:rPr lang="ru-RU" dirty="0">
                          <a:effectLst/>
                        </a:rPr>
                        <a:t>36</a:t>
                      </a:r>
                      <a:r>
                        <a:rPr lang="en-US" dirty="0">
                          <a:effectLst/>
                        </a:rPr>
                        <a:t>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70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3069</a:t>
                      </a:r>
                      <a:r>
                        <a:rPr lang="en-US" dirty="0">
                          <a:effectLst/>
                        </a:rPr>
                        <a:t> Standard</a:t>
                      </a:r>
                      <a:endParaRPr lang="ru-RU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9 x </a:t>
                      </a:r>
                      <a:r>
                        <a:rPr lang="ru-RU" dirty="0">
                          <a:effectLst/>
                        </a:rPr>
                        <a:t>4</a:t>
                      </a:r>
                      <a:r>
                        <a:rPr lang="en-US" dirty="0">
                          <a:effectLst/>
                        </a:rPr>
                        <a:t> x </a:t>
                      </a:r>
                      <a:r>
                        <a:rPr lang="ru-RU" dirty="0">
                          <a:effectLst/>
                        </a:rPr>
                        <a:t>25</a:t>
                      </a:r>
                      <a:r>
                        <a:rPr lang="en-US" dirty="0">
                          <a:effectLst/>
                        </a:rPr>
                        <a:t>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620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3071</a:t>
                      </a:r>
                      <a:r>
                        <a:rPr lang="en-US" dirty="0">
                          <a:effectLst/>
                        </a:rPr>
                        <a:t> Mini</a:t>
                      </a:r>
                      <a:endParaRPr lang="ru-RU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6,2 x </a:t>
                      </a:r>
                      <a:r>
                        <a:rPr lang="ru-RU" dirty="0">
                          <a:effectLst/>
                        </a:rPr>
                        <a:t>4</a:t>
                      </a:r>
                      <a:r>
                        <a:rPr lang="en-US" dirty="0">
                          <a:effectLst/>
                        </a:rPr>
                        <a:t> x </a:t>
                      </a:r>
                      <a:r>
                        <a:rPr lang="ru-RU" dirty="0">
                          <a:effectLst/>
                        </a:rPr>
                        <a:t>22,7</a:t>
                      </a:r>
                      <a:r>
                        <a:rPr lang="en-US" dirty="0">
                          <a:effectLst/>
                        </a:rPr>
                        <a:t>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9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3075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Mikro</a:t>
                      </a:r>
                      <a:endParaRPr lang="ru-RU" dirty="0"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4,5 x </a:t>
                      </a:r>
                      <a:r>
                        <a:rPr lang="ru-RU" dirty="0">
                          <a:effectLst/>
                        </a:rPr>
                        <a:t>3</a:t>
                      </a:r>
                      <a:r>
                        <a:rPr lang="en-US" dirty="0">
                          <a:effectLst/>
                        </a:rPr>
                        <a:t>,5 x </a:t>
                      </a:r>
                      <a:r>
                        <a:rPr lang="ru-RU" dirty="0">
                          <a:effectLst/>
                        </a:rPr>
                        <a:t>10</a:t>
                      </a:r>
                      <a:r>
                        <a:rPr lang="en-US" dirty="0">
                          <a:effectLst/>
                        </a:rPr>
                        <a:t>,5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1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21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D330D-AA83-4D0A-A6DC-48E0FF30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NANO SCAPER'S TANK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64ED85-68D6-4869-A92E-F1BC9203C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215" y="692696"/>
            <a:ext cx="5832475" cy="417646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Аквариум для создания миниатюрных </a:t>
            </a:r>
            <a:r>
              <a:rPr lang="ru-RU" sz="1800" dirty="0" err="1"/>
              <a:t>акваскейпингов</a:t>
            </a:r>
            <a:r>
              <a:rPr lang="ru-RU" sz="1800" dirty="0"/>
              <a:t>. Имеет специальные пропорции для создания эффекта глубины.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В комплекте:</a:t>
            </a:r>
          </a:p>
          <a:p>
            <a:r>
              <a:rPr lang="ru-RU" sz="1800" dirty="0"/>
              <a:t>Покровное стекло</a:t>
            </a:r>
          </a:p>
          <a:p>
            <a:r>
              <a:rPr lang="ru-RU" sz="1800" dirty="0"/>
              <a:t>Коврик под дно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B5345C-C8A5-4100-94BC-17ACB0B3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0" y="1268760"/>
            <a:ext cx="3048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2CAD483-804D-4703-9A3A-5F9504E2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275497"/>
              </p:ext>
            </p:extLst>
          </p:nvPr>
        </p:nvGraphicFramePr>
        <p:xfrm>
          <a:off x="3364159" y="5301208"/>
          <a:ext cx="5492586" cy="994410"/>
        </p:xfrm>
        <a:graphic>
          <a:graphicData uri="http://schemas.openxmlformats.org/drawingml/2006/table">
            <a:tbl>
              <a:tblPr/>
              <a:tblGrid>
                <a:gridCol w="1830862">
                  <a:extLst>
                    <a:ext uri="{9D8B030D-6E8A-4147-A177-3AD203B41FA5}">
                      <a16:colId xmlns:a16="http://schemas.microsoft.com/office/drawing/2014/main" val="1936931260"/>
                    </a:ext>
                  </a:extLst>
                </a:gridCol>
                <a:gridCol w="1830862">
                  <a:extLst>
                    <a:ext uri="{9D8B030D-6E8A-4147-A177-3AD203B41FA5}">
                      <a16:colId xmlns:a16="http://schemas.microsoft.com/office/drawing/2014/main" val="4102987378"/>
                    </a:ext>
                  </a:extLst>
                </a:gridCol>
                <a:gridCol w="1830862">
                  <a:extLst>
                    <a:ext uri="{9D8B030D-6E8A-4147-A177-3AD203B41FA5}">
                      <a16:colId xmlns:a16="http://schemas.microsoft.com/office/drawing/2014/main" val="2621754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Габариты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608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5591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40x32x28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35l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5593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45x36x34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55l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777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88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D330D-AA83-4D0A-A6DC-48E0FF30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all" dirty="0"/>
              <a:t>NANO SCAPER'S TANK BASIC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64ED85-68D6-4869-A92E-F1BC9203C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215" y="692696"/>
            <a:ext cx="5832475" cy="417646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Аквариум с базовым комплектом оборудования для создания миниатюрных </a:t>
            </a:r>
            <a:r>
              <a:rPr lang="ru-RU" sz="1800" dirty="0" err="1"/>
              <a:t>акваскейпингов</a:t>
            </a:r>
            <a:r>
              <a:rPr lang="ru-RU" sz="1800" dirty="0"/>
              <a:t>. Имеет специальные пропорции для создания эффекта глубины.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В комплекте:</a:t>
            </a:r>
          </a:p>
          <a:p>
            <a:r>
              <a:rPr lang="ru-RU" sz="1800" dirty="0"/>
              <a:t>Покровное стекло</a:t>
            </a:r>
          </a:p>
          <a:p>
            <a:r>
              <a:rPr lang="ru-RU" sz="1800" dirty="0"/>
              <a:t>Коврик под дно</a:t>
            </a:r>
          </a:p>
          <a:p>
            <a:r>
              <a:rPr lang="ru-RU" sz="1800" dirty="0"/>
              <a:t>Внутренний фильтр </a:t>
            </a:r>
            <a:r>
              <a:rPr lang="it-IT" sz="1800" dirty="0"/>
              <a:t>Nano corner filter (35 L) / XL (55 L)</a:t>
            </a:r>
          </a:p>
          <a:p>
            <a:r>
              <a:rPr lang="ru-RU" sz="1800" dirty="0"/>
              <a:t>Расширяющая насадка для фильтра </a:t>
            </a:r>
            <a:r>
              <a:rPr lang="it-IT" sz="1800" dirty="0"/>
              <a:t>Nano FilterExtension (35 L)</a:t>
            </a:r>
          </a:p>
          <a:p>
            <a:r>
              <a:rPr lang="en-US" sz="1800" dirty="0"/>
              <a:t>LED </a:t>
            </a:r>
            <a:r>
              <a:rPr lang="ru-RU" sz="1800" dirty="0"/>
              <a:t>светильник </a:t>
            </a:r>
            <a:r>
              <a:rPr lang="it-IT" sz="1800" dirty="0"/>
              <a:t>Nano Power LED 5.0 (35 L) / Nano Style LED L (55 L)</a:t>
            </a:r>
            <a:endParaRPr lang="ru-RU" sz="18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2CAD483-804D-4703-9A3A-5F9504E2F58E}"/>
              </a:ext>
            </a:extLst>
          </p:cNvPr>
          <p:cNvGraphicFramePr>
            <a:graphicFrameLocks noGrp="1"/>
          </p:cNvGraphicFramePr>
          <p:nvPr/>
        </p:nvGraphicFramePr>
        <p:xfrm>
          <a:off x="3364159" y="5301208"/>
          <a:ext cx="5492586" cy="994410"/>
        </p:xfrm>
        <a:graphic>
          <a:graphicData uri="http://schemas.openxmlformats.org/drawingml/2006/table">
            <a:tbl>
              <a:tblPr/>
              <a:tblGrid>
                <a:gridCol w="1830862">
                  <a:extLst>
                    <a:ext uri="{9D8B030D-6E8A-4147-A177-3AD203B41FA5}">
                      <a16:colId xmlns:a16="http://schemas.microsoft.com/office/drawing/2014/main" val="1936931260"/>
                    </a:ext>
                  </a:extLst>
                </a:gridCol>
                <a:gridCol w="1830862">
                  <a:extLst>
                    <a:ext uri="{9D8B030D-6E8A-4147-A177-3AD203B41FA5}">
                      <a16:colId xmlns:a16="http://schemas.microsoft.com/office/drawing/2014/main" val="4102987378"/>
                    </a:ext>
                  </a:extLst>
                </a:gridCol>
                <a:gridCol w="1830862">
                  <a:extLst>
                    <a:ext uri="{9D8B030D-6E8A-4147-A177-3AD203B41FA5}">
                      <a16:colId xmlns:a16="http://schemas.microsoft.com/office/drawing/2014/main" val="2621754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Артикул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Габариты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007C30"/>
                          </a:solidFill>
                          <a:effectLst/>
                        </a:rPr>
                        <a:t>Объем</a:t>
                      </a:r>
                      <a:endParaRPr lang="en-US" b="1" dirty="0">
                        <a:solidFill>
                          <a:srgbClr val="007C30"/>
                        </a:solidFill>
                        <a:effectLst/>
                      </a:endParaRP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608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5591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40x32x28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35l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5593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45x36x34 cm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55l</a:t>
                      </a:r>
                    </a:p>
                  </a:txBody>
                  <a:tcPr marL="28575" marR="95250" marT="28575" marB="2857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777457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40931DD-461E-4163-ABE5-280F3487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0" y="1196752"/>
            <a:ext cx="3048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4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5205-1714-490E-AC91-9E3EA881ABA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dirty="0"/>
              <a:t>Грунт </a:t>
            </a:r>
            <a:r>
              <a:rPr lang="en-US" dirty="0" err="1"/>
              <a:t>Dennerle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460605"/>
      </p:ext>
    </p:extLst>
  </p:cSld>
  <p:clrMapOvr>
    <a:masterClrMapping/>
  </p:clrMapOvr>
</p:sld>
</file>

<file path=ppt/theme/theme1.xml><?xml version="1.0" encoding="utf-8"?>
<a:theme xmlns:a="http://schemas.openxmlformats.org/drawingml/2006/main" name="Dennerle_allgem_2016 SW">
  <a:themeElements>
    <a:clrScheme name="Dennere CD-colors">
      <a:dk1>
        <a:srgbClr val="3F3F3F"/>
      </a:dk1>
      <a:lt1>
        <a:srgbClr val="FFFFFF"/>
      </a:lt1>
      <a:dk2>
        <a:srgbClr val="7F7F7F"/>
      </a:dk2>
      <a:lt2>
        <a:srgbClr val="BFBFBF"/>
      </a:lt2>
      <a:accent1>
        <a:srgbClr val="7AA225"/>
      </a:accent1>
      <a:accent2>
        <a:srgbClr val="007C30"/>
      </a:accent2>
      <a:accent3>
        <a:srgbClr val="005830"/>
      </a:accent3>
      <a:accent4>
        <a:srgbClr val="DF6D0C"/>
      </a:accent4>
      <a:accent5>
        <a:srgbClr val="F08C00"/>
      </a:accent5>
      <a:accent6>
        <a:srgbClr val="7F7F7F"/>
      </a:accent6>
      <a:hlink>
        <a:srgbClr val="DF6D0C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nnerle_praxisstyl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nnerle_praxisstyl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nnerle_praxisstyl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nnerle_praxisstyl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nnerle_praxisstyl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nnerle_praxisstyl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nnerle_praxisstyl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3193</TotalTime>
  <Words>4902</Words>
  <Application>Microsoft Office PowerPoint</Application>
  <PresentationFormat>Экран (4:3)</PresentationFormat>
  <Paragraphs>721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Arial Black</vt:lpstr>
      <vt:lpstr>Calibri</vt:lpstr>
      <vt:lpstr>Calibri (Textkörper)</vt:lpstr>
      <vt:lpstr>Dennerle_allgem_2016 SW</vt:lpstr>
      <vt:lpstr>Презентация PowerPoint</vt:lpstr>
      <vt:lpstr>Презентация PowerPoint</vt:lpstr>
      <vt:lpstr>Аквариумы Dennerle</vt:lpstr>
      <vt:lpstr>NANOCUBE®</vt:lpstr>
      <vt:lpstr>NANOCUBE® BASIC</vt:lpstr>
      <vt:lpstr>NANOCUBE® COMPLETE+</vt:lpstr>
      <vt:lpstr>NANO SCAPER'S TANK</vt:lpstr>
      <vt:lpstr>NANO SCAPER'S TANK BASIC</vt:lpstr>
      <vt:lpstr>Грунт Dennerle</vt:lpstr>
      <vt:lpstr>Презентация PowerPoint</vt:lpstr>
      <vt:lpstr>Презентация PowerPoint</vt:lpstr>
      <vt:lpstr>Система Dennerle – донный грунт</vt:lpstr>
      <vt:lpstr>Система Dennerle – донный грунт</vt:lpstr>
      <vt:lpstr>Презентация PowerPoint</vt:lpstr>
      <vt:lpstr>Презентация PowerPoint</vt:lpstr>
      <vt:lpstr>Презентация PowerPoint</vt:lpstr>
      <vt:lpstr>Презентация PowerPoint</vt:lpstr>
      <vt:lpstr>DENNERLE SHRIMP KING ACTIVE SOIL</vt:lpstr>
      <vt:lpstr>Презентация PowerPoint</vt:lpstr>
      <vt:lpstr>PLANTAHUNTER-KIES BEACH</vt:lpstr>
      <vt:lpstr>PLANTAHUNTER-KIES RIO XINGU</vt:lpstr>
      <vt:lpstr>PLANTAHUNTER-KIES RIVER</vt:lpstr>
      <vt:lpstr>Продукты Dennerle для водоподготовки</vt:lpstr>
      <vt:lpstr>Органические продукты</vt:lpstr>
      <vt:lpstr>ALL IN ONE! ELIXIER  </vt:lpstr>
      <vt:lpstr>Презентация PowerPoint</vt:lpstr>
      <vt:lpstr>Презентация PowerPoint</vt:lpstr>
      <vt:lpstr>Презентация PowerPoint</vt:lpstr>
      <vt:lpstr>Dennerle SHRIMP KING MINERAL FLUID DOUBLE</vt:lpstr>
      <vt:lpstr>Dennerle SHRIMP KING HUMIN FLUID VITAL</vt:lpstr>
      <vt:lpstr>Аксессуары Dennerle</vt:lpstr>
      <vt:lpstr>Презентация PowerPoint</vt:lpstr>
      <vt:lpstr>Презентация PowerPoint</vt:lpstr>
      <vt:lpstr>Презентация PowerPoint</vt:lpstr>
      <vt:lpstr>Презентация PowerPoint</vt:lpstr>
      <vt:lpstr>Набор инструментов Dennerle NANO Aquascaping-Set для ухода за аквариумом</vt:lpstr>
      <vt:lpstr>Пинцет Dennerle XL для посадки растений</vt:lpstr>
      <vt:lpstr>Скребок магнитный Dennerle NANO Alginator 2500 для нано аквариумов</vt:lpstr>
      <vt:lpstr>Сифон Dennerle Nano Gravel Cleaner</vt:lpstr>
      <vt:lpstr>Сифон Dennerle Gravel Cleaner, 50см</vt:lpstr>
      <vt:lpstr>Сачки Dennerle NANO Shrimp Net</vt:lpstr>
      <vt:lpstr>Удобрения Dennerle</vt:lpstr>
      <vt:lpstr>Системы удобрений Dennerle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СO2 Dennerle</vt:lpstr>
      <vt:lpstr>Презентация PowerPoint</vt:lpstr>
      <vt:lpstr>Применение Carbo Elixier Bio</vt:lpstr>
      <vt:lpstr>Презентация PowerPoint</vt:lpstr>
      <vt:lpstr>Системы BIO CO2</vt:lpstr>
      <vt:lpstr>Тест Dennerle CRYSTAL-LINE</vt:lpstr>
      <vt:lpstr>Реактор Dennerle Flipper</vt:lpstr>
    </vt:vector>
  </TitlesOfParts>
  <Company>Dennerle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Youtube.com/DennerleGmbH</dc:title>
  <dc:creator>Gaida Ulrich</dc:creator>
  <cp:lastModifiedBy>Евгений Матвеев</cp:lastModifiedBy>
  <cp:revision>902</cp:revision>
  <cp:lastPrinted>2020-03-23T12:39:57Z</cp:lastPrinted>
  <dcterms:created xsi:type="dcterms:W3CDTF">2012-09-05T08:02:17Z</dcterms:created>
  <dcterms:modified xsi:type="dcterms:W3CDTF">2020-03-26T14:28:24Z</dcterms:modified>
</cp:coreProperties>
</file>